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2" r:id="rId12"/>
    <p:sldId id="270" r:id="rId13"/>
    <p:sldId id="271" r:id="rId14"/>
    <p:sldId id="279" r:id="rId15"/>
    <p:sldId id="278" r:id="rId16"/>
    <p:sldId id="307" r:id="rId17"/>
    <p:sldId id="306" r:id="rId18"/>
    <p:sldId id="288" r:id="rId19"/>
    <p:sldId id="281" r:id="rId20"/>
    <p:sldId id="273" r:id="rId21"/>
    <p:sldId id="290" r:id="rId22"/>
    <p:sldId id="291" r:id="rId23"/>
    <p:sldId id="292" r:id="rId24"/>
    <p:sldId id="295" r:id="rId25"/>
    <p:sldId id="293" r:id="rId26"/>
    <p:sldId id="294" r:id="rId27"/>
    <p:sldId id="296" r:id="rId28"/>
    <p:sldId id="274" r:id="rId29"/>
    <p:sldId id="275" r:id="rId30"/>
    <p:sldId id="276" r:id="rId31"/>
    <p:sldId id="297" r:id="rId32"/>
    <p:sldId id="308" r:id="rId33"/>
    <p:sldId id="298" r:id="rId34"/>
    <p:sldId id="300" r:id="rId35"/>
    <p:sldId id="301" r:id="rId36"/>
    <p:sldId id="299" r:id="rId37"/>
    <p:sldId id="303" r:id="rId38"/>
    <p:sldId id="302" r:id="rId39"/>
    <p:sldId id="277" r:id="rId40"/>
    <p:sldId id="304" r:id="rId41"/>
  </p:sldIdLst>
  <p:sldSz cx="12192000" cy="6858000"/>
  <p:notesSz cx="6858000" cy="9144000"/>
  <p:embeddedFontLst>
    <p:embeddedFont>
      <p:font typeface="나눔고딕" panose="020D0604000000000000" pitchFamily="50" charset="-127"/>
      <p:regular r:id="rId43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3D3E"/>
    <a:srgbClr val="EDEDED"/>
    <a:srgbClr val="AABAB8"/>
    <a:srgbClr val="5B9BD5"/>
    <a:srgbClr val="3A923A"/>
    <a:srgbClr val="E1812C"/>
    <a:srgbClr val="3274A1"/>
    <a:srgbClr val="A9AA35"/>
    <a:srgbClr val="567571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73342" autoAdjust="0"/>
  </p:normalViewPr>
  <p:slideViewPr>
    <p:cSldViewPr snapToGrid="0">
      <p:cViewPr varScale="1">
        <p:scale>
          <a:sx n="63" d="100"/>
          <a:sy n="63" d="100"/>
        </p:scale>
        <p:origin x="16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6128449-EA41-449D-9A2A-48A9F8373BFD}" type="datetimeFigureOut">
              <a:rPr lang="ko-KR" altLang="en-US" smtClean="0"/>
              <a:pPr/>
              <a:t>2023-05-09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370C3C9-9E3F-4CAA-96ED-8DCDAB270F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68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Data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퇴사 예측 모델 구현을</a:t>
            </a:r>
            <a:r>
              <a:rPr lang="ko-KR" altLang="en-US" dirty="0"/>
              <a:t> 주제로 발표할 </a:t>
            </a:r>
            <a:r>
              <a:rPr lang="en-US" altLang="ko-KR" dirty="0"/>
              <a:t>7</a:t>
            </a:r>
            <a:r>
              <a:rPr lang="ko-KR" altLang="en-US" dirty="0"/>
              <a:t>조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발표를 맡은 조세연입니다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5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HR </a:t>
            </a:r>
            <a:r>
              <a:rPr lang="ko-KR" altLang="en-US" dirty="0"/>
              <a:t>데이터는 민감한 요소를 다수 포함하고 있기 때문에 실제 데이터를 구하기 힘들었습니다</a:t>
            </a:r>
            <a:r>
              <a:rPr lang="en-US" altLang="ko-KR" dirty="0"/>
              <a:t>. </a:t>
            </a:r>
            <a:r>
              <a:rPr lang="ko-KR" altLang="en-US" dirty="0"/>
              <a:t>따라서 저희는 </a:t>
            </a:r>
            <a:r>
              <a:rPr lang="ko-KR" altLang="en-US" dirty="0" err="1"/>
              <a:t>캐글에서</a:t>
            </a:r>
            <a:r>
              <a:rPr lang="ko-KR" altLang="en-US" dirty="0"/>
              <a:t> 가상의 </a:t>
            </a:r>
            <a:r>
              <a:rPr lang="en-US" altLang="ko-KR" dirty="0"/>
              <a:t>HR </a:t>
            </a:r>
            <a:r>
              <a:rPr lang="ko-KR" altLang="en-US" dirty="0"/>
              <a:t>데이터를 활용했습니다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가상으로 만든 데이터라 </a:t>
            </a:r>
            <a:r>
              <a:rPr lang="en-US" altLang="ko-KR" dirty="0"/>
              <a:t>csv </a:t>
            </a:r>
            <a:r>
              <a:rPr lang="ko-KR" altLang="en-US" dirty="0"/>
              <a:t>형식의 파일 </a:t>
            </a:r>
            <a:r>
              <a:rPr lang="en-US" altLang="ko-KR" dirty="0"/>
              <a:t>1</a:t>
            </a:r>
            <a:r>
              <a:rPr lang="ko-KR" altLang="en-US" dirty="0"/>
              <a:t>개였고</a:t>
            </a:r>
            <a:r>
              <a:rPr lang="en-US" altLang="ko-KR" dirty="0"/>
              <a:t>, shape</a:t>
            </a:r>
            <a:r>
              <a:rPr lang="ko-KR" altLang="en-US" dirty="0"/>
              <a:t>은 </a:t>
            </a:r>
            <a:r>
              <a:rPr lang="en-US" altLang="ko-KR" dirty="0"/>
              <a:t>1470</a:t>
            </a:r>
            <a:r>
              <a:rPr lang="ko-KR" altLang="en-US" dirty="0"/>
              <a:t>행</a:t>
            </a:r>
            <a:r>
              <a:rPr lang="en-US" altLang="ko-KR" dirty="0"/>
              <a:t>, 34</a:t>
            </a:r>
            <a:r>
              <a:rPr lang="ko-KR" altLang="en-US" dirty="0"/>
              <a:t>열이었습니다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결측치와</a:t>
            </a:r>
            <a:r>
              <a:rPr lang="ko-KR" altLang="en-US" dirty="0"/>
              <a:t> </a:t>
            </a:r>
            <a:r>
              <a:rPr lang="ko-KR" altLang="en-US" dirty="0" err="1"/>
              <a:t>중복값이</a:t>
            </a:r>
            <a:r>
              <a:rPr lang="ko-KR" altLang="en-US" dirty="0"/>
              <a:t> 없는 깔끔한 데이터라 전처리는 불필요한 컬럼 제거</a:t>
            </a:r>
            <a:r>
              <a:rPr lang="en-US" altLang="ko-KR" dirty="0"/>
              <a:t>, </a:t>
            </a:r>
            <a:r>
              <a:rPr lang="ko-KR" altLang="en-US" dirty="0"/>
              <a:t>파생변수 생성 정도만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81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본격적으로 데이터 분석을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54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데이터 분석 진행 방식은 크게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EDA</a:t>
            </a:r>
            <a:r>
              <a:rPr lang="ko-KR" altLang="en-US" dirty="0"/>
              <a:t>를 진행한 뒤 통계기법</a:t>
            </a:r>
            <a:r>
              <a:rPr lang="en-US" altLang="ko-KR" dirty="0"/>
              <a:t>, PCA,</a:t>
            </a:r>
            <a:r>
              <a:rPr lang="ko-KR" altLang="en-US" dirty="0"/>
              <a:t> </a:t>
            </a:r>
            <a:r>
              <a:rPr lang="en-US" altLang="ko-KR" dirty="0"/>
              <a:t>EDA</a:t>
            </a:r>
            <a:r>
              <a:rPr lang="ko-KR" altLang="en-US" dirty="0"/>
              <a:t>를 기반으로 주요 피처를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선정한 주요 피처를 중심으로 </a:t>
            </a:r>
            <a:r>
              <a:rPr lang="ko-KR" altLang="en-US" dirty="0" err="1"/>
              <a:t>머신러닝</a:t>
            </a:r>
            <a:r>
              <a:rPr lang="ko-KR" altLang="en-US" dirty="0"/>
              <a:t> 구축</a:t>
            </a:r>
            <a:r>
              <a:rPr lang="en-US" altLang="ko-KR" dirty="0"/>
              <a:t>, </a:t>
            </a:r>
            <a:r>
              <a:rPr lang="ko-KR" altLang="en-US" dirty="0"/>
              <a:t>시각화 대시보드 제작</a:t>
            </a:r>
            <a:r>
              <a:rPr lang="en-US" altLang="ko-KR" dirty="0"/>
              <a:t>, </a:t>
            </a:r>
            <a:r>
              <a:rPr lang="ko-KR" altLang="en-US" dirty="0"/>
              <a:t>설문지 작성 순으로 진행했습니다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1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r>
              <a:rPr lang="ko-KR" altLang="en-US" dirty="0"/>
              <a:t> 초반</a:t>
            </a:r>
            <a:r>
              <a:rPr lang="en-US" altLang="ko-KR" dirty="0"/>
              <a:t>, </a:t>
            </a:r>
            <a:r>
              <a:rPr lang="ko-KR" altLang="en-US" dirty="0"/>
              <a:t>저희는 우선 전체 변수의 그래프를 모두 그려보았습니다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거의 </a:t>
            </a:r>
            <a:r>
              <a:rPr lang="en-US" altLang="ko-KR" dirty="0"/>
              <a:t>30</a:t>
            </a:r>
            <a:r>
              <a:rPr lang="ko-KR" altLang="en-US" dirty="0"/>
              <a:t>개에 해당하는 많은 변수들 간 관계를 한번에 파악하는 것에 어려움을 겪었습니다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61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분석 범위를 전체 데이터에서 특정 그룹으로 좁히는 것으로 결정했습니다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변수 중 </a:t>
            </a:r>
            <a:r>
              <a:rPr lang="en-US" altLang="ko-KR" dirty="0"/>
              <a:t>‘</a:t>
            </a:r>
            <a:r>
              <a:rPr lang="ko-KR" altLang="en-US" dirty="0"/>
              <a:t>나이</a:t>
            </a:r>
            <a:r>
              <a:rPr lang="en-US" altLang="ko-KR" dirty="0"/>
              <a:t>＇</a:t>
            </a:r>
            <a:r>
              <a:rPr lang="ko-KR" altLang="en-US" dirty="0"/>
              <a:t>변수가 타 변수에 비해 많은 사람을 구분 짓기에 가장 적합한 변수라고 판단하여 분석 기준을 연령대로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연령대별 직원 수와 퇴사비율을 확인한 결과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데이터 셋에서 가장 직원 수가 많고 퇴사율도 높은 나이대인 </a:t>
            </a:r>
            <a:r>
              <a:rPr lang="en-US" altLang="ko-KR" dirty="0"/>
              <a:t>2030</a:t>
            </a:r>
            <a:r>
              <a:rPr lang="ko-KR" altLang="en-US" dirty="0"/>
              <a:t>세대를 중심으로 분석을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980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2030</a:t>
            </a:r>
            <a:r>
              <a:rPr lang="ko-KR" altLang="en-US" dirty="0"/>
              <a:t>세대만 필터링한 데이터로 전체 수치형 변수와 범주형 변수를 살펴보았습니다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638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유의미한 분석의 기준이 될 </a:t>
            </a:r>
            <a:r>
              <a:rPr lang="en-US" altLang="ko-KR" dirty="0"/>
              <a:t>3</a:t>
            </a:r>
            <a:r>
              <a:rPr lang="ko-KR" altLang="en-US" dirty="0"/>
              <a:t>가지 그래프를 선정했습니다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640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그래프를 자세히 살펴보면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2030</a:t>
            </a:r>
            <a:r>
              <a:rPr lang="ko-KR" altLang="en-US" dirty="0"/>
              <a:t>세대의 퇴직자는 현재 직무로 일한 기간이 재직자보다 짧았고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 회사에서 근무한 기간도 짧았으며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주로 </a:t>
            </a:r>
            <a:r>
              <a:rPr lang="en-US" altLang="ko-KR" dirty="0"/>
              <a:t>HR, Lab technician, Sales Representative </a:t>
            </a:r>
            <a:r>
              <a:rPr lang="ko-KR" altLang="en-US" dirty="0"/>
              <a:t>직무에서 퇴사율이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그래프에서 다음과 같은 질문을 설정했고</a:t>
            </a:r>
            <a:r>
              <a:rPr lang="en-US" altLang="ko-KR" dirty="0"/>
              <a:t>, </a:t>
            </a:r>
            <a:r>
              <a:rPr lang="ko-KR" altLang="en-US" dirty="0"/>
              <a:t>그 이유를 탐색해보았습니다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658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2030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퇴사자 중에서 현재 직무로 일한 기간이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년 이하인 경우가 많았습니다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이 사람들의 업무 기여도를 살펴보니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업무에 적극적으로 기여하는 사람들이었습니다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이 사람들의 퇴사 이유를 살펴보았습니다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282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2030,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현재직무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년 이하 퇴사자를 뽑아서 분석해보았다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이들의 직무만족도는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1, 3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점이 높게 나왔다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점으로 나온 사람들의 직무는 무엇인지 살펴보니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기술직이 가장 많고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그 다음으로 판매직이 높게 나왔다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해당 직무의 직무만족도를 높이기 위해 직무 피드백을 좀 더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주의깊게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 살펴볼 필요가 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241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팀원소개</a:t>
            </a:r>
            <a:r>
              <a:rPr lang="en-US" altLang="ko-KR" dirty="0"/>
              <a:t>, </a:t>
            </a:r>
            <a:r>
              <a:rPr lang="ko-KR" altLang="en-US" dirty="0"/>
              <a:t>주제선정</a:t>
            </a:r>
            <a:r>
              <a:rPr lang="en-US" altLang="ko-KR" dirty="0"/>
              <a:t>, </a:t>
            </a:r>
            <a:r>
              <a:rPr lang="ko-KR" altLang="en-US" dirty="0"/>
              <a:t>데이터 개요 그리고 분석</a:t>
            </a:r>
            <a:r>
              <a:rPr lang="en-US" altLang="ko-KR" dirty="0"/>
              <a:t>, </a:t>
            </a:r>
            <a:r>
              <a:rPr lang="ko-KR" altLang="en-US" dirty="0"/>
              <a:t>마지막으로 활용방안으로 구성됩니다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01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다른 이유를 살펴보았다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퇴직한 사람들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(attrition ‘yes’)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이 재직자에 비해 총 일한 기간은 짧지만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총 일한 회사수는 많은 것으로 나타났다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또한 이들은 회사 주식 보유가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인 사람들이 많았다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i="0" dirty="0">
              <a:solidFill>
                <a:srgbClr val="DBDEE1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한 직무로 짧게 일하는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2030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은 회사를 쉽게 옮기는 경향성을 보였다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또한 주식을 보유하지 않은 경우가 많아 회사에 소속감을 쉽게 느끼지 못하는 것으로 유추되었다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969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2030 </a:t>
            </a:r>
            <a:r>
              <a:rPr lang="ko-KR" altLang="en-US" dirty="0"/>
              <a:t>퇴사자가 재직자보다 근속연수가 짧은 이유를 분석했습니다</a:t>
            </a:r>
            <a:endParaRPr lang="en-US" altLang="ko-KR" dirty="0"/>
          </a:p>
          <a:p>
            <a:r>
              <a:rPr lang="ko-KR" altLang="en-US" dirty="0"/>
              <a:t>다양한 원인 중 직무 변동에 대한 원인을 살펴보고자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현회사</a:t>
            </a:r>
            <a:r>
              <a:rPr lang="ko-KR" altLang="en-US" dirty="0"/>
              <a:t> 근무기간 대비 현 직무 근무기간</a:t>
            </a:r>
            <a:r>
              <a:rPr lang="en-US" altLang="ko-KR" dirty="0"/>
              <a:t>’</a:t>
            </a:r>
            <a:r>
              <a:rPr lang="ko-KR" altLang="en-US" dirty="0"/>
              <a:t>이라는 파생변수를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 결과</a:t>
            </a:r>
            <a:r>
              <a:rPr lang="en-US" altLang="ko-KR" dirty="0"/>
              <a:t>, </a:t>
            </a:r>
            <a:r>
              <a:rPr lang="ko-KR" altLang="en-US" dirty="0"/>
              <a:t>퇴사자들은 재직자보다 낮은 수치가 많았고</a:t>
            </a:r>
            <a:r>
              <a:rPr lang="en-US" altLang="ko-KR" dirty="0"/>
              <a:t>, </a:t>
            </a:r>
            <a:r>
              <a:rPr lang="ko-KR" altLang="en-US" dirty="0"/>
              <a:t>최근에 직무 이동을 하고 곧바로 퇴사한 것으로 파악했습니다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직무 이동 후 새 직무에 적응을 돕는 것에 주의를 기울여야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876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현 회사에서 근무한 기간과 전체 경력을 비교해보았습니다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2030 </a:t>
            </a:r>
            <a:r>
              <a:rPr lang="ko-KR" altLang="en-US" dirty="0"/>
              <a:t>퇴직자의 경우 전체 경력은 완만하게 분포된 것에 비해 현 회사에서 근무한 기간은 왼쪽으로 치우친 모습이었습니다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경력이 없는 신입 뿐만 아니라 </a:t>
            </a:r>
            <a:r>
              <a:rPr lang="en-US" altLang="ko-KR" dirty="0"/>
              <a:t>2030 </a:t>
            </a:r>
            <a:r>
              <a:rPr lang="ko-KR" altLang="en-US" dirty="0"/>
              <a:t>경력자의 조기 퇴사 문제에도 </a:t>
            </a:r>
            <a:r>
              <a:rPr lang="ko-KR" altLang="en-US" dirty="0" err="1"/>
              <a:t>주목해야한다는</a:t>
            </a:r>
            <a:r>
              <a:rPr lang="ko-KR" altLang="en-US" dirty="0"/>
              <a:t> 것을 알 수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경력직 </a:t>
            </a:r>
            <a:r>
              <a:rPr lang="en-US" altLang="ko-KR" dirty="0"/>
              <a:t>2030</a:t>
            </a:r>
            <a:r>
              <a:rPr lang="ko-KR" altLang="en-US" dirty="0"/>
              <a:t>의 니즈를 충족시키는 방안을 </a:t>
            </a:r>
            <a:r>
              <a:rPr lang="ko-KR" altLang="en-US" dirty="0" err="1"/>
              <a:t>마련해야한다는</a:t>
            </a:r>
            <a:r>
              <a:rPr lang="ko-KR" altLang="en-US" dirty="0"/>
              <a:t> 결론을 내렸습니다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274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같은 그래프에서 이상치를 분석해보았습니다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사람들은 </a:t>
            </a:r>
            <a:r>
              <a:rPr lang="en-US" altLang="ko-KR" dirty="0"/>
              <a:t>2030 </a:t>
            </a:r>
            <a:r>
              <a:rPr lang="ko-KR" altLang="en-US" dirty="0"/>
              <a:t>중 현 회사에 오래 근무했음에도 퇴사를 한 직원들입니다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확인해보니 </a:t>
            </a:r>
            <a:r>
              <a:rPr lang="en-US" altLang="ko-KR" dirty="0"/>
              <a:t>10</a:t>
            </a:r>
            <a:r>
              <a:rPr lang="ko-KR" altLang="en-US" dirty="0"/>
              <a:t>대 후반</a:t>
            </a:r>
            <a:r>
              <a:rPr lang="en-US" altLang="ko-KR" dirty="0"/>
              <a:t>, 20</a:t>
            </a:r>
            <a:r>
              <a:rPr lang="ko-KR" altLang="en-US" dirty="0"/>
              <a:t>대 초반부터 입사해 현 회사에 </a:t>
            </a:r>
            <a:r>
              <a:rPr lang="en-US" altLang="ko-KR" dirty="0"/>
              <a:t>10</a:t>
            </a:r>
            <a:r>
              <a:rPr lang="ko-KR" altLang="en-US" dirty="0"/>
              <a:t>년 넘게 근무한 직원들이었습니다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327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이들의 특징은 똑같이 퇴사를 했음에도 근속연수가 낮은 사람들보다 작년대비 연봉상승률이 낮았고</a:t>
            </a:r>
            <a:r>
              <a:rPr lang="en-US" altLang="ko-KR" dirty="0"/>
              <a:t>, </a:t>
            </a:r>
            <a:r>
              <a:rPr lang="ko-KR" altLang="en-US" dirty="0"/>
              <a:t>승진을 한지 오래되었습니다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연봉과 승진에 대한 문제로 퇴사를 했을 것으로 추정했습니다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028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이번에는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2030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중 퇴사율이 가장 높은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개 부서의 퇴사 이유에 대해 알아보았습니다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먼저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퇴사율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Top3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Sales Rep, HR, Lab Tech~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였습니다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099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퇴사율이 높은 직무의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첫번재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 원인으로 잦은 출장이 있었습니다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그래프를 보시면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가지 모든 직무에서</a:t>
            </a:r>
            <a:endParaRPr lang="en-US" altLang="ko-KR" b="0" i="0" dirty="0">
              <a:solidFill>
                <a:srgbClr val="DBDEE1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재직자의 경우 출장을 가지 않은 경우가 많았고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퇴사자의 경우 출장을 자주 가는 경우가 많았습니다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559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두번째로는 결혼여부와 직무만족도의 관계를 살펴보았습니다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i="0" dirty="0">
              <a:solidFill>
                <a:srgbClr val="DBDEE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 err="1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SalesRperesentative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 err="1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LaboratoryTehcnician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그래프를 보시면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결혼한 기혼 퇴사자들은 </a:t>
            </a:r>
            <a:r>
              <a:rPr lang="en-US" altLang="ko-KR" b="0" i="0" dirty="0" err="1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JobSatisfaction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일 때 퇴사하는 경향이 높은 반면에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미혼 퇴사자들은 </a:t>
            </a:r>
            <a:r>
              <a:rPr lang="en-US" altLang="ko-KR" b="0" i="0" dirty="0" err="1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JobSatisfaction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점이 아니더라도 퇴사하는 경향을 보이는 것을 알 수 있었습니다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은 다른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개의 부서와 달리 기혼 직원의 직무 만족도가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2,3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인 경우에도 퇴사를 하는 경향이 있다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i="0" dirty="0">
              <a:solidFill>
                <a:srgbClr val="DBDEE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830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약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개의 많은 변수 중 주요 피처를 선정하기 위해 통계적인 방법과 주성분 사용하였다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통계 분석을 통해 </a:t>
            </a:r>
            <a:r>
              <a:rPr lang="ko-KR" altLang="en-US" dirty="0" err="1"/>
              <a:t>목표값인</a:t>
            </a:r>
            <a:r>
              <a:rPr lang="ko-KR" altLang="en-US" dirty="0"/>
              <a:t> 퇴사 여부와 상관관계가 강한 변수를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수치형 변수는 </a:t>
            </a:r>
            <a:r>
              <a:rPr lang="en-US" altLang="ko-KR" dirty="0"/>
              <a:t>t-test </a:t>
            </a:r>
            <a:r>
              <a:rPr lang="ko-KR" altLang="en-US" dirty="0"/>
              <a:t>검정과</a:t>
            </a:r>
            <a:endParaRPr lang="en-US" altLang="ko-KR" dirty="0"/>
          </a:p>
          <a:p>
            <a:r>
              <a:rPr lang="ko-KR" altLang="en-US" dirty="0"/>
              <a:t>범주형 변수는 </a:t>
            </a:r>
            <a:r>
              <a:rPr lang="ko-KR" altLang="en-US" dirty="0" err="1"/>
              <a:t>카이제곱검정을</a:t>
            </a:r>
            <a:r>
              <a:rPr lang="ko-KR" altLang="en-US" dirty="0"/>
              <a:t> 실행했고</a:t>
            </a:r>
            <a:endParaRPr lang="en-US" altLang="ko-KR" dirty="0"/>
          </a:p>
          <a:p>
            <a:r>
              <a:rPr lang="ko-KR" altLang="en-US" dirty="0"/>
              <a:t>추가로 </a:t>
            </a:r>
            <a:r>
              <a:rPr lang="en-US" altLang="ko-KR" dirty="0" err="1"/>
              <a:t>pca</a:t>
            </a:r>
            <a:r>
              <a:rPr lang="en-US" altLang="ko-KR" dirty="0"/>
              <a:t> </a:t>
            </a:r>
            <a:r>
              <a:rPr lang="ko-KR" altLang="en-US" dirty="0"/>
              <a:t>진행을 통해 주요 변수 추출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r>
              <a:rPr lang="ko-KR" altLang="en-US" baseline="0" dirty="0"/>
              <a:t>통계 분석으로 선정한 </a:t>
            </a:r>
            <a:r>
              <a:rPr lang="ko-KR" altLang="en-US" baseline="0" dirty="0" err="1"/>
              <a:t>피쳐들과</a:t>
            </a:r>
            <a:r>
              <a:rPr lang="ko-KR" altLang="en-US" baseline="0" dirty="0"/>
              <a:t> 비교해</a:t>
            </a:r>
            <a:endParaRPr lang="en-US" altLang="ko-KR" baseline="0" dirty="0"/>
          </a:p>
          <a:p>
            <a:r>
              <a:rPr lang="ko-KR" altLang="en-US" baseline="0" dirty="0"/>
              <a:t>최종적으로 </a:t>
            </a:r>
            <a:r>
              <a:rPr lang="ko-KR" altLang="en-US" baseline="0" dirty="0" err="1"/>
              <a:t>피쳐</a:t>
            </a:r>
            <a:r>
              <a:rPr lang="ko-KR" altLang="en-US" baseline="0" dirty="0"/>
              <a:t> 선정을 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712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포인트는</a:t>
            </a:r>
            <a:endParaRPr lang="en-US" altLang="ko-KR" dirty="0"/>
          </a:p>
          <a:p>
            <a:r>
              <a:rPr lang="ko-KR" altLang="en-US" dirty="0"/>
              <a:t>수치형 피처에 스탠다드 스케일링을 사용하고</a:t>
            </a:r>
            <a:endParaRPr lang="en-US" altLang="ko-KR" dirty="0"/>
          </a:p>
          <a:p>
            <a:r>
              <a:rPr lang="ko-KR" altLang="en-US" dirty="0"/>
              <a:t>범주형 피처에는 </a:t>
            </a:r>
            <a:r>
              <a:rPr lang="ko-KR" altLang="en-US" dirty="0" err="1"/>
              <a:t>원핫</a:t>
            </a:r>
            <a:r>
              <a:rPr lang="ko-KR" altLang="en-US" dirty="0"/>
              <a:t> 인코딩을 사용한점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트레인 셋에 </a:t>
            </a:r>
            <a:r>
              <a:rPr lang="en-US" altLang="ko-KR" dirty="0" err="1"/>
              <a:t>adasyn</a:t>
            </a:r>
            <a:r>
              <a:rPr lang="en-US" altLang="ko-KR" dirty="0"/>
              <a:t>(</a:t>
            </a:r>
            <a:r>
              <a:rPr lang="ko-KR" altLang="en-US" dirty="0" err="1"/>
              <a:t>에이다신</a:t>
            </a:r>
            <a:r>
              <a:rPr lang="en-US" altLang="ko-KR" dirty="0"/>
              <a:t>) </a:t>
            </a:r>
            <a:r>
              <a:rPr lang="ko-KR" altLang="en-US" dirty="0"/>
              <a:t>오버 샘플링을 한 부분입니다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44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김조은님</a:t>
            </a:r>
            <a:r>
              <a:rPr lang="en-US" altLang="ko-KR" dirty="0"/>
              <a:t>, </a:t>
            </a:r>
            <a:r>
              <a:rPr lang="ko-KR" altLang="en-US" dirty="0" err="1"/>
              <a:t>임승민님</a:t>
            </a:r>
            <a:r>
              <a:rPr lang="en-US" altLang="ko-KR" dirty="0"/>
              <a:t>, </a:t>
            </a:r>
            <a:r>
              <a:rPr lang="ko-KR" altLang="en-US" dirty="0"/>
              <a:t>저</a:t>
            </a:r>
            <a:r>
              <a:rPr lang="en-US" altLang="ko-KR" dirty="0"/>
              <a:t>, </a:t>
            </a:r>
            <a:r>
              <a:rPr lang="ko-KR" altLang="en-US" dirty="0"/>
              <a:t>차은서님으로 구성된 팀이고</a:t>
            </a:r>
            <a:endParaRPr lang="en-US" altLang="ko-KR" dirty="0"/>
          </a:p>
          <a:p>
            <a:r>
              <a:rPr lang="ko-KR" altLang="en-US" dirty="0"/>
              <a:t>각각 맡은 주요 역할은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170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ko-KR" altLang="en-US" dirty="0" err="1"/>
              <a:t>목표값</a:t>
            </a:r>
            <a:r>
              <a:rPr lang="ko-KR" altLang="en-US" dirty="0"/>
              <a:t> </a:t>
            </a:r>
            <a:r>
              <a:rPr lang="en-US" altLang="ko-KR" dirty="0"/>
              <a:t>y </a:t>
            </a:r>
            <a:r>
              <a:rPr lang="ko-KR" altLang="en-US" dirty="0"/>
              <a:t>인 </a:t>
            </a:r>
            <a:r>
              <a:rPr lang="en-US" altLang="ko-KR" dirty="0"/>
              <a:t>Attrition</a:t>
            </a:r>
            <a:r>
              <a:rPr lang="ko-KR" altLang="en-US" dirty="0"/>
              <a:t>의 경우</a:t>
            </a:r>
            <a:endParaRPr lang="en-US" altLang="ko-KR" dirty="0"/>
          </a:p>
          <a:p>
            <a:r>
              <a:rPr lang="en-US" altLang="ko-KR" dirty="0"/>
              <a:t>yes </a:t>
            </a:r>
            <a:r>
              <a:rPr lang="ko-KR" altLang="en-US" dirty="0"/>
              <a:t>가 약 </a:t>
            </a:r>
            <a:r>
              <a:rPr lang="en-US" altLang="ko-KR" dirty="0"/>
              <a:t>16%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불균형 데이터 문제를 </a:t>
            </a:r>
            <a:r>
              <a:rPr lang="ko-KR" altLang="en-US" baseline="0" dirty="0"/>
              <a:t>보완하기 위해 오버 샘플링을 진행했습니다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809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오버 샘플링은 여러 기법 중</a:t>
            </a:r>
            <a:endParaRPr lang="en-US" altLang="ko-KR" dirty="0"/>
          </a:p>
          <a:p>
            <a:r>
              <a:rPr lang="en-US" altLang="ko-KR" dirty="0"/>
              <a:t>smote</a:t>
            </a:r>
            <a:r>
              <a:rPr lang="ko-KR" altLang="en-US" dirty="0"/>
              <a:t>의 업그레이드 버전인 </a:t>
            </a:r>
            <a:r>
              <a:rPr lang="en-US" altLang="ko-KR" dirty="0" err="1"/>
              <a:t>adasyn</a:t>
            </a:r>
            <a:r>
              <a:rPr lang="ko-KR" altLang="en-US" dirty="0"/>
              <a:t>을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adasyn</a:t>
            </a:r>
            <a:r>
              <a:rPr lang="ko-KR" altLang="en-US" dirty="0"/>
              <a:t>은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Consolas" panose="020B0609020204030204" pitchFamily="49" charset="0"/>
              </a:rPr>
              <a:t>밀도를 기준으로 가상 데이터를 생성하여 </a:t>
            </a:r>
            <a:r>
              <a:rPr lang="ko-KR" altLang="en-US" dirty="0"/>
              <a:t>데이터 분포의 차이를 잘 보완하며</a:t>
            </a:r>
            <a:endParaRPr lang="en-US" altLang="ko-KR" dirty="0"/>
          </a:p>
          <a:p>
            <a:r>
              <a:rPr lang="ko-KR" altLang="en-US" dirty="0"/>
              <a:t>피처가 많은 저희 데이터에 적합하다고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</a:t>
            </a:r>
            <a:r>
              <a:rPr lang="en-US" altLang="ko-KR" dirty="0"/>
              <a:t>smote</a:t>
            </a:r>
            <a:r>
              <a:rPr lang="ko-KR" altLang="en-US" dirty="0"/>
              <a:t>와 비교 시 조금 더 낳은 성능을 나타냅니다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283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머신 러닝 모델 선정은</a:t>
            </a:r>
            <a:endParaRPr lang="en-US" altLang="ko-KR" dirty="0"/>
          </a:p>
          <a:p>
            <a:r>
              <a:rPr lang="ko-KR" altLang="en-US" dirty="0"/>
              <a:t>기본 데이터셋 기준 </a:t>
            </a:r>
            <a:r>
              <a:rPr lang="en-US" altLang="ko-KR" dirty="0"/>
              <a:t>auto ml </a:t>
            </a:r>
            <a:r>
              <a:rPr lang="ko-KR" altLang="en-US" dirty="0" err="1"/>
              <a:t>코딩시</a:t>
            </a:r>
            <a:endParaRPr lang="en-US" altLang="ko-KR" dirty="0"/>
          </a:p>
          <a:p>
            <a:r>
              <a:rPr lang="en-US" altLang="ko-KR" dirty="0"/>
              <a:t>f1_score</a:t>
            </a:r>
            <a:r>
              <a:rPr lang="en-US" altLang="ko-KR" baseline="0" dirty="0"/>
              <a:t> </a:t>
            </a:r>
            <a:r>
              <a:rPr lang="ko-KR" altLang="en-US" baseline="0" dirty="0"/>
              <a:t>및 </a:t>
            </a:r>
            <a:r>
              <a:rPr lang="en-US" altLang="ko-KR" baseline="0" dirty="0"/>
              <a:t>accuracy </a:t>
            </a:r>
            <a:r>
              <a:rPr lang="ko-KR" altLang="en-US" baseline="0" dirty="0"/>
              <a:t>점수가 높은 상위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가지 모델을 기준으로 진행했습니다</a:t>
            </a:r>
            <a:r>
              <a:rPr lang="en-US" altLang="ko-KR" baseline="0" dirty="0"/>
              <a:t>.</a:t>
            </a:r>
            <a:endParaRPr lang="en-US" altLang="ko-KR" b="0" i="0" dirty="0">
              <a:solidFill>
                <a:srgbClr val="DBDEE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DBDEE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289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Accuracy</a:t>
            </a:r>
            <a:r>
              <a:rPr lang="ko-KR" altLang="en-US" dirty="0"/>
              <a:t>와 </a:t>
            </a:r>
            <a:r>
              <a:rPr lang="en-US" altLang="ko-KR" dirty="0" err="1"/>
              <a:t>fi_score</a:t>
            </a:r>
            <a:r>
              <a:rPr lang="ko-KR" altLang="en-US" dirty="0"/>
              <a:t>를 사용한 이유 먼저 언급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ko-KR" altLang="en-US" dirty="0" err="1"/>
              <a:t>모델중</a:t>
            </a:r>
            <a:r>
              <a:rPr lang="ko-KR" altLang="en-US" dirty="0"/>
              <a:t> </a:t>
            </a:r>
            <a:r>
              <a:rPr lang="en-US" altLang="ko-KR" dirty="0" err="1"/>
              <a:t>xgboost</a:t>
            </a:r>
            <a:r>
              <a:rPr lang="en-US" altLang="ko-KR" baseline="0" dirty="0"/>
              <a:t> classifier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accuracy 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f1_score </a:t>
            </a:r>
            <a:r>
              <a:rPr lang="ko-KR" altLang="en-US" baseline="0" dirty="0"/>
              <a:t>점수 모두 높게 나온 것을 확인할 수 있었습니다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926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성능이 좋은 </a:t>
            </a:r>
            <a:r>
              <a:rPr lang="en-US" altLang="ko-KR" dirty="0" err="1"/>
              <a:t>XGBoost</a:t>
            </a:r>
            <a:r>
              <a:rPr lang="ko-KR" altLang="en-US" dirty="0"/>
              <a:t>로 진행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그리드 </a:t>
            </a:r>
            <a:r>
              <a:rPr lang="ko-KR" altLang="en-US" dirty="0" err="1"/>
              <a:t>서치를</a:t>
            </a:r>
            <a:r>
              <a:rPr lang="ko-KR" altLang="en-US" dirty="0"/>
              <a:t> 통해 각 </a:t>
            </a:r>
            <a:r>
              <a:rPr lang="ko-KR" altLang="en-US" dirty="0" err="1"/>
              <a:t>모델별</a:t>
            </a:r>
            <a:r>
              <a:rPr lang="ko-KR" altLang="en-US" dirty="0"/>
              <a:t> 최적의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도출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895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모델의 최종 </a:t>
            </a:r>
            <a:r>
              <a:rPr lang="en-US" altLang="ko-KR" dirty="0"/>
              <a:t>accuracy </a:t>
            </a:r>
            <a:r>
              <a:rPr lang="ko-KR" altLang="en-US" dirty="0"/>
              <a:t>는 </a:t>
            </a:r>
            <a:r>
              <a:rPr lang="en-US" altLang="ko-KR" dirty="0"/>
              <a:t>0.88</a:t>
            </a:r>
          </a:p>
          <a:p>
            <a:r>
              <a:rPr lang="en-US" altLang="ko-KR" dirty="0"/>
              <a:t>f1_score</a:t>
            </a:r>
            <a:r>
              <a:rPr lang="ko-KR" altLang="en-US" dirty="0"/>
              <a:t>는 </a:t>
            </a:r>
            <a:r>
              <a:rPr lang="en-US" altLang="ko-KR" dirty="0"/>
              <a:t>0.55</a:t>
            </a:r>
            <a:r>
              <a:rPr lang="ko-KR" altLang="en-US" dirty="0"/>
              <a:t>로 나왔으며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모델의 주요 변수로는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Overtime, </a:t>
            </a:r>
            <a:r>
              <a:rPr lang="en-US" altLang="ko-KR" dirty="0" err="1"/>
              <a:t>JobRole</a:t>
            </a:r>
            <a:r>
              <a:rPr lang="en-US" altLang="ko-KR" dirty="0"/>
              <a:t>, </a:t>
            </a:r>
            <a:r>
              <a:rPr lang="en-US" altLang="ko-KR" dirty="0" err="1"/>
              <a:t>StockOption</a:t>
            </a:r>
            <a:r>
              <a:rPr lang="en-US" altLang="ko-KR" dirty="0"/>
              <a:t>, </a:t>
            </a:r>
            <a:r>
              <a:rPr lang="en-US" altLang="ko-KR" dirty="0" err="1"/>
              <a:t>JobLevel</a:t>
            </a:r>
            <a:r>
              <a:rPr lang="en-US" altLang="ko-KR" dirty="0"/>
              <a:t>, </a:t>
            </a:r>
            <a:r>
              <a:rPr lang="en-US" altLang="ko-KR" dirty="0" err="1"/>
              <a:t>BusinessTravel</a:t>
            </a:r>
            <a:r>
              <a:rPr lang="ko-KR" altLang="en-US" dirty="0"/>
              <a:t>로 나타났습니다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2351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프로젝트에서 진행한 </a:t>
            </a:r>
            <a:r>
              <a:rPr lang="en-US" altLang="ko-KR" dirty="0"/>
              <a:t>EDA</a:t>
            </a:r>
            <a:r>
              <a:rPr lang="ko-KR" altLang="en-US" dirty="0"/>
              <a:t>와 </a:t>
            </a:r>
            <a:r>
              <a:rPr lang="ko-KR" altLang="en-US" dirty="0" err="1"/>
              <a:t>머신러닝</a:t>
            </a:r>
            <a:r>
              <a:rPr lang="ko-KR" altLang="en-US" dirty="0"/>
              <a:t> 예측을 기반으로 추가적인 </a:t>
            </a:r>
            <a:r>
              <a:rPr lang="en-US" altLang="ko-KR" dirty="0"/>
              <a:t>HR Analytics </a:t>
            </a:r>
            <a:r>
              <a:rPr lang="ko-KR" altLang="en-US" dirty="0"/>
              <a:t>방법에 대해서도 고민해보았습니다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시각화 대시보드를 제작해 직접 원하는 분석 요소를 필터링하면서 퇴사 현황과 퇴사 원인을 분석할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시간상 대시보드에 대한 자세한 설명과 링크는 </a:t>
            </a:r>
            <a:r>
              <a:rPr lang="ko-KR" altLang="en-US" dirty="0" err="1"/>
              <a:t>노션을</a:t>
            </a:r>
            <a:r>
              <a:rPr lang="ko-KR" altLang="en-US" dirty="0"/>
              <a:t> 참고해주시길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917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 HR </a:t>
            </a:r>
            <a:r>
              <a:rPr lang="ko-KR" altLang="en-US" dirty="0"/>
              <a:t>데이터 수집을 위한 설문지입니다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HR </a:t>
            </a:r>
            <a:r>
              <a:rPr lang="ko-KR" altLang="en-US" dirty="0"/>
              <a:t>분석을 위해서는 양질의 </a:t>
            </a:r>
            <a:r>
              <a:rPr lang="en-US" altLang="ko-KR" dirty="0"/>
              <a:t>HR </a:t>
            </a:r>
            <a:r>
              <a:rPr lang="ko-KR" altLang="en-US" dirty="0"/>
              <a:t>데이터를 수집하는 것이 중요합니다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사내 구성원들의 설문 참여를 독려하는 것도 </a:t>
            </a:r>
            <a:r>
              <a:rPr lang="en-US" altLang="ko-KR" dirty="0"/>
              <a:t>HR </a:t>
            </a:r>
            <a:r>
              <a:rPr lang="ko-KR" altLang="en-US" dirty="0"/>
              <a:t>팀의 업무입니다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HR </a:t>
            </a:r>
            <a:r>
              <a:rPr lang="ko-KR" altLang="en-US" dirty="0"/>
              <a:t>데이터를 수집할 수 있는 항목과</a:t>
            </a:r>
            <a:r>
              <a:rPr lang="en-US" altLang="ko-KR" dirty="0"/>
              <a:t> </a:t>
            </a:r>
            <a:r>
              <a:rPr lang="ko-KR" altLang="en-US" dirty="0"/>
              <a:t>응답률을 높일 수 있는 설문조사 방법을 고민해보았습니다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설문에 해당하는 구체적인 내용도 </a:t>
            </a:r>
            <a:r>
              <a:rPr lang="ko-KR" altLang="en-US" dirty="0" err="1"/>
              <a:t>노션을</a:t>
            </a:r>
            <a:r>
              <a:rPr lang="ko-KR" altLang="en-US" dirty="0"/>
              <a:t> 참고해주시길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9202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본 프로젝트의 활용 방안입니다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5936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프로젝트는 </a:t>
            </a:r>
            <a:r>
              <a:rPr lang="en-US" altLang="ko-KR" dirty="0"/>
              <a:t>HR Analytics</a:t>
            </a:r>
            <a:r>
              <a:rPr lang="ko-KR" altLang="en-US" dirty="0"/>
              <a:t>에서 데이터 수집부터 분석</a:t>
            </a:r>
            <a:r>
              <a:rPr lang="en-US" altLang="ko-KR" dirty="0"/>
              <a:t>, </a:t>
            </a:r>
            <a:r>
              <a:rPr lang="ko-KR" altLang="en-US" dirty="0" err="1"/>
              <a:t>머신러닝을</a:t>
            </a:r>
            <a:r>
              <a:rPr lang="ko-KR" altLang="en-US" dirty="0"/>
              <a:t> 통한 퇴사여부 예측까지 전체 프로세스를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설문지를 통해 양질의 </a:t>
            </a:r>
            <a:r>
              <a:rPr lang="en-US" altLang="ko-KR" dirty="0"/>
              <a:t>HR </a:t>
            </a:r>
            <a:r>
              <a:rPr lang="ko-KR" altLang="en-US" dirty="0"/>
              <a:t>데이터를 수집할 수 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EDA</a:t>
            </a:r>
            <a:r>
              <a:rPr lang="ko-KR" altLang="en-US" dirty="0"/>
              <a:t>와 대시보드를 활용해 직원들의 요구와 불만을 파악 및 개선할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퇴사 예측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활용해 인재 유출을 방지할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65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주제를 선정하게 된 배경을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19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63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대한민국 대표 구인구직 플랫폼 </a:t>
            </a:r>
            <a:r>
              <a:rPr lang="ko-KR" altLang="en-US" dirty="0" err="1"/>
              <a:t>잡코리아는</a:t>
            </a:r>
            <a:r>
              <a:rPr lang="ko-KR" altLang="en-US" dirty="0"/>
              <a:t> </a:t>
            </a:r>
            <a:r>
              <a:rPr lang="ko-KR" altLang="en-US" b="1" dirty="0"/>
              <a:t>이직</a:t>
            </a:r>
            <a:r>
              <a:rPr lang="ko-KR" altLang="en-US" dirty="0"/>
              <a:t>을 할 때 우리 서비스를 사용하라는 광고를 선보였습니다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이 광고를 통해 이직</a:t>
            </a:r>
            <a:r>
              <a:rPr lang="en-US" altLang="ko-KR" dirty="0"/>
              <a:t>, </a:t>
            </a:r>
            <a:r>
              <a:rPr lang="ko-KR" altLang="en-US" dirty="0"/>
              <a:t>퇴사가 빈번하게 일어나고 있는 시대상을 볼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통계청에서 조사한 결과 청년층의 첫 직장 평균 근속기간은 </a:t>
            </a:r>
            <a:r>
              <a:rPr lang="en-US" altLang="ko-KR" dirty="0"/>
              <a:t>1</a:t>
            </a:r>
            <a:r>
              <a:rPr lang="ko-KR" altLang="en-US" dirty="0"/>
              <a:t>년</a:t>
            </a:r>
            <a:r>
              <a:rPr lang="en-US" altLang="ko-KR" dirty="0"/>
              <a:t>6.8</a:t>
            </a:r>
            <a:r>
              <a:rPr lang="ko-KR" altLang="en-US" dirty="0"/>
              <a:t>개월로 </a:t>
            </a:r>
            <a:r>
              <a:rPr lang="en-US" altLang="ko-KR" dirty="0"/>
              <a:t>2</a:t>
            </a:r>
            <a:r>
              <a:rPr lang="ko-KR" altLang="en-US" dirty="0"/>
              <a:t>년이 채 되지 않았습니다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88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상황은 인사 담당자 입장에서 큰 고민거리이다</a:t>
            </a:r>
            <a:r>
              <a:rPr lang="en-US" altLang="ko-KR" dirty="0"/>
              <a:t>. </a:t>
            </a:r>
            <a:r>
              <a:rPr lang="ko-KR" altLang="en-US" dirty="0" err="1"/>
              <a:t>조기퇴사자의</a:t>
            </a:r>
            <a:r>
              <a:rPr lang="ko-KR" altLang="en-US" dirty="0"/>
              <a:t> 증가로 인한 다양한 손해가 있지만 이 중에서도 금전적 손실이 특히 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직원 </a:t>
            </a:r>
            <a:r>
              <a:rPr lang="en-US" altLang="ko-KR" dirty="0"/>
              <a:t>1</a:t>
            </a:r>
            <a:r>
              <a:rPr lang="ko-KR" altLang="en-US" dirty="0"/>
              <a:t>명당 채용에 평균 </a:t>
            </a:r>
            <a:r>
              <a:rPr lang="en-US" altLang="ko-KR" dirty="0"/>
              <a:t>1300</a:t>
            </a:r>
            <a:r>
              <a:rPr lang="ko-KR" altLang="en-US" dirty="0"/>
              <a:t>만원</a:t>
            </a:r>
            <a:r>
              <a:rPr lang="en-US" altLang="ko-KR" dirty="0"/>
              <a:t>, </a:t>
            </a:r>
            <a:r>
              <a:rPr lang="ko-KR" altLang="en-US" dirty="0"/>
              <a:t>대졸 신입사원 </a:t>
            </a:r>
            <a:r>
              <a:rPr lang="en-US" altLang="ko-KR" dirty="0"/>
              <a:t>1</a:t>
            </a:r>
            <a:r>
              <a:rPr lang="ko-KR" altLang="en-US" dirty="0"/>
              <a:t>인당 교육비용은 평균 </a:t>
            </a:r>
            <a:r>
              <a:rPr lang="en-US" altLang="ko-KR" dirty="0"/>
              <a:t>6000</a:t>
            </a:r>
            <a:r>
              <a:rPr lang="ko-KR" altLang="en-US" dirty="0"/>
              <a:t>만원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조기 퇴사가 늘어나면 기업의 손실도 그만큼 증가할 수 밖에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498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퇴사율을 줄이고 퇴사의 진짜 원인을 찾는 방법으로 </a:t>
            </a:r>
            <a:r>
              <a:rPr lang="en-US" altLang="ko-KR" dirty="0"/>
              <a:t>HR Analytics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HR Analytics</a:t>
            </a:r>
            <a:r>
              <a:rPr lang="ko-KR" altLang="en-US" dirty="0"/>
              <a:t>란 인적자원 데이터를 분석해 사업과 조직의 성과를 향상시키는 활동이며 전 세계적으로 다양한 기업에서 관심을 가지는 분야입니다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HR Analytics</a:t>
            </a:r>
            <a:r>
              <a:rPr lang="ko-KR" altLang="en-US" dirty="0"/>
              <a:t>를 활용한 우수 사례로는</a:t>
            </a:r>
            <a:endParaRPr lang="en-US" altLang="ko-KR" dirty="0"/>
          </a:p>
          <a:p>
            <a:r>
              <a:rPr lang="ko-KR" altLang="en-US" dirty="0"/>
              <a:t>먼저 퇴사 예측 인공지능이 있습니다</a:t>
            </a:r>
            <a:r>
              <a:rPr lang="en-US" altLang="ko-KR" dirty="0"/>
              <a:t>. IBM</a:t>
            </a:r>
            <a:r>
              <a:rPr lang="ko-KR" altLang="en-US" dirty="0"/>
              <a:t>에서는 퇴사할 직원을 </a:t>
            </a:r>
            <a:r>
              <a:rPr lang="en-US" altLang="ko-KR" dirty="0"/>
              <a:t>95% </a:t>
            </a:r>
            <a:r>
              <a:rPr lang="ko-KR" altLang="en-US" dirty="0"/>
              <a:t>정확도로 예측하는 인공지능을 개발했고</a:t>
            </a:r>
            <a:r>
              <a:rPr lang="en-US" altLang="ko-KR" dirty="0"/>
              <a:t>, </a:t>
            </a:r>
            <a:r>
              <a:rPr lang="ko-KR" altLang="en-US" dirty="0"/>
              <a:t>이 기술로 지금까지 약 </a:t>
            </a:r>
            <a:r>
              <a:rPr lang="en-US" altLang="ko-KR" dirty="0"/>
              <a:t>3400</a:t>
            </a:r>
            <a:r>
              <a:rPr lang="ko-KR" altLang="en-US" dirty="0"/>
              <a:t>억원의 비용을 절감했습니다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</a:t>
            </a:r>
            <a:r>
              <a:rPr lang="en-US" altLang="ko-KR" dirty="0"/>
              <a:t>, HR </a:t>
            </a:r>
            <a:r>
              <a:rPr lang="ko-KR" altLang="en-US" dirty="0"/>
              <a:t>데이터를 효율적으로 탐색할 수 있는 </a:t>
            </a:r>
            <a:r>
              <a:rPr lang="en-US" altLang="ko-KR" dirty="0"/>
              <a:t>HR </a:t>
            </a:r>
            <a:r>
              <a:rPr lang="ko-KR" altLang="en-US" dirty="0"/>
              <a:t>시각화 대시보드가 있습니다</a:t>
            </a:r>
            <a:r>
              <a:rPr lang="en-US" altLang="ko-KR" dirty="0"/>
              <a:t>. </a:t>
            </a:r>
            <a:r>
              <a:rPr lang="ko-KR" altLang="en-US" dirty="0"/>
              <a:t>이는 실무진이 실시간 </a:t>
            </a:r>
            <a:r>
              <a:rPr lang="en-US" altLang="ko-KR" dirty="0"/>
              <a:t>HR </a:t>
            </a:r>
            <a:r>
              <a:rPr lang="ko-KR" altLang="en-US" dirty="0"/>
              <a:t>데이터를 살펴보며 개인</a:t>
            </a:r>
            <a:r>
              <a:rPr lang="en-US" altLang="ko-KR" dirty="0"/>
              <a:t>, </a:t>
            </a:r>
            <a:r>
              <a:rPr lang="ko-KR" altLang="en-US" dirty="0"/>
              <a:t>조직</a:t>
            </a:r>
            <a:r>
              <a:rPr lang="en-US" altLang="ko-KR" dirty="0"/>
              <a:t>, </a:t>
            </a:r>
            <a:r>
              <a:rPr lang="ko-KR" altLang="en-US" dirty="0"/>
              <a:t>회사의 개선 사항이 무엇인지 단계별로 찾을 수 있도록 도와줍니다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54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배경을 토대로 저희는 이번 프로젝트를 통해</a:t>
            </a:r>
            <a:endParaRPr lang="en-US" altLang="ko-KR" dirty="0"/>
          </a:p>
          <a:p>
            <a:r>
              <a:rPr lang="ko-KR" altLang="en-US" dirty="0"/>
              <a:t>퇴사 여부를 예측하는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구축하고</a:t>
            </a:r>
            <a:endParaRPr lang="en-US" altLang="ko-KR" dirty="0"/>
          </a:p>
          <a:p>
            <a:r>
              <a:rPr lang="ko-KR" altLang="en-US" dirty="0"/>
              <a:t>퇴사 원인을 심층적으로 분석할 수 있는 시각화 대시보드를 제작하여</a:t>
            </a:r>
            <a:endParaRPr lang="en-US" altLang="ko-KR" dirty="0"/>
          </a:p>
          <a:p>
            <a:r>
              <a:rPr lang="ko-KR" altLang="en-US" dirty="0"/>
              <a:t>사내 인력 계획 의사결정을 위한 인사이트를 제공하는 것이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16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데이터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C3C9-9E3F-4CAA-96ED-8DCDAB270F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10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8032B-8468-7B45-3C18-9D6F59ED6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71DB84-4595-F188-BDE1-94EC04080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AD9AD-DC4A-84B0-47BF-62099A13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A22F8-8229-4F42-5868-07696EF4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062EFC-8F22-6DBD-550F-2987DCC4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7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51EB-3422-2F7A-A379-173E02C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7AFB62-35C1-4E0B-A310-341C22B5D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F3710-4967-0B4C-3744-49DE59C6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E6786-8448-99E3-BD39-0C4B607B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6F7FB-012D-C04D-8116-72E499A5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13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AF6C8-52C4-CC34-F38A-9A3D99795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7ECEC0-76CD-32E7-1912-FD872F1BA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1E995-2796-97FD-6285-AE58E8C8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7C5C5-F79D-EDA9-3ECC-F5A149AF3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DBBB5E-5B12-FBC0-D369-F9A0CFA0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9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4D8F7-C9AC-F010-5780-3F49EEDB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DBE00-EEED-1337-B3DA-8802D449A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2B18C-51D6-E693-FDF6-CEEA1CDB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6E3D4-EFDC-44D3-6AF1-4E6791C5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4522F-5B6F-B140-39C9-E68F9C57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9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0DF53-3E82-6298-8E2C-D344D044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8349C-3C8B-9CDE-BA15-7809C6491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B8B66-69DA-F6C7-5A3D-F4BA48C7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5D23E-E572-CA07-75B0-2B985F84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D7134-5002-A22D-F693-54F0D83B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0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04643-4A44-1A09-196C-A68CDA9E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F505C4-6B1C-B3F4-3061-0DB12DA2F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8575A1-C566-55A0-12DA-D07B70D8D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08A4C7-65B3-1EAF-41AE-6DE58C7C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994A81-2DF0-C99C-68E4-B6A778C8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8FBCBF-71B1-9238-1F40-FBD82EE0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34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6053D-2A73-67A1-8316-C9A450403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EEB530-664D-314D-551C-2341F5426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E3689F-9644-041F-7550-BFE99A2B4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D1DD32-7986-DCF3-4D91-20D3C99F3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46B946-AC6E-4EB3-DC72-123920841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2A8D96-FC14-781D-5A99-DE1A1180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96DB58-32AC-8878-AF54-16F6CF8C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ECDB49-21A3-D54D-8A2D-ACB9CE98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70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280A-D2C6-7927-6422-12237041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B4B607-17DD-2FD1-1888-05FEED44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66CC67-0C98-E112-CF29-45CA5664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E6D93-E949-F2D0-E9DF-230B841D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44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715592-20DD-0C35-5756-4CA47E5E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215835-8559-BEE6-1363-F52A78D6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6D4284-1B98-AC8B-5294-B6CDE847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0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B9EB0-6867-B83B-02F5-773A4C70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A1D94-4D7A-CE68-947F-3DEFADB05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50B8CC-C027-8F63-4D75-D558D2BD5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1F13CF-0AF6-D020-CB3B-C23D4AC4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D1B891-16E1-6C42-DA1C-604F1E05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D2003D-9652-5692-AE28-6A879A5D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8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62D12-6B1A-EFD0-DE85-BE1BE12E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440844-19ED-6776-51DC-40E300618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F4FEEA-78DA-AE8F-2FB3-4A6CD1769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1868B7-C30E-40A8-0CA9-5D005144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11F8-CAAE-40EE-A1B6-030EC7C909F7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CB8BBD-30E8-CBF0-D0E7-174BD054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E3D8C-691E-0DAF-185D-45D02C48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25B1-840A-4C66-95B4-DC94D9707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7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A9C7D5-2C90-CADC-E8FA-0FA565E5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53342E-AE49-3982-5A6D-01135983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282D46-4B0E-D875-3D81-CE52A97D4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3A911F8-CAAE-40EE-A1B6-030EC7C909F7}" type="datetimeFigureOut">
              <a:rPr lang="ko-KR" altLang="en-US" smtClean="0"/>
              <a:pPr/>
              <a:t>2023-05-09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E55C9-8248-62B2-D7F9-9C1C4357C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B97EFD-FEA0-7478-B151-E40984957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69EC25B1-840A-4C66-95B4-DC94D9707D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41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57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80261-2ED7-4667-BF8F-CC23F04B0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0381"/>
            <a:ext cx="9144000" cy="1149031"/>
          </a:xfrm>
        </p:spPr>
        <p:txBody>
          <a:bodyPr>
            <a:normAutofit/>
          </a:bodyPr>
          <a:lstStyle/>
          <a:p>
            <a:r>
              <a:rPr lang="en-US" altLang="ko-KR" sz="6600" dirty="0"/>
              <a:t>HR</a:t>
            </a:r>
            <a:r>
              <a:rPr lang="ko-KR" altLang="en-US" sz="6600" dirty="0"/>
              <a:t> </a:t>
            </a:r>
            <a:r>
              <a:rPr lang="en-US" altLang="ko-KR" sz="6600" dirty="0"/>
              <a:t>Analytics</a:t>
            </a:r>
            <a:endParaRPr lang="ko-KR" altLang="en-US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CFD1CB-F691-50A0-E75E-2F9FAEF47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5300" y="5084250"/>
            <a:ext cx="3581400" cy="1149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멋쟁이 사자처럼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 SCHOOL 8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죽어도 못 보내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김조은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임승민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조세연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차은서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6FF266-A3D5-BB9E-490B-666BB805937B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0151A19-48D9-5B08-6B85-AB9A48D8AD7E}"/>
              </a:ext>
            </a:extLst>
          </p:cNvPr>
          <p:cNvSpPr txBox="1">
            <a:spLocks/>
          </p:cNvSpPr>
          <p:nvPr/>
        </p:nvSpPr>
        <p:spPr>
          <a:xfrm>
            <a:off x="1534886" y="3139141"/>
            <a:ext cx="9144000" cy="656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HR Data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퇴사 예측 모델 구현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5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835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개요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805BBC-5ED8-8E2C-CD3B-950A199A29DB}"/>
              </a:ext>
            </a:extLst>
          </p:cNvPr>
          <p:cNvGrpSpPr/>
          <p:nvPr/>
        </p:nvGrpSpPr>
        <p:grpSpPr>
          <a:xfrm>
            <a:off x="1419779" y="1452343"/>
            <a:ext cx="9352442" cy="1639200"/>
            <a:chOff x="1940072" y="1365257"/>
            <a:chExt cx="8045086" cy="1410060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D723643A-B998-2D6A-3A2A-B8FF2EC51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0072" y="1365257"/>
              <a:ext cx="8045086" cy="1399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606E59-B202-9809-AA38-7972AA18EDCA}"/>
                </a:ext>
              </a:extLst>
            </p:cNvPr>
            <p:cNvSpPr txBox="1"/>
            <p:nvPr/>
          </p:nvSpPr>
          <p:spPr>
            <a:xfrm>
              <a:off x="5836265" y="2559873"/>
              <a:ext cx="41488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https://www.kaggle.com/datasets/pavansubhasht/ibm-hr-analytics-attrition-dataset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7A65CA-44BC-CCBE-B5EA-82D572C7AE27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70145F94-2C6B-840E-5308-15603E325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986101"/>
              </p:ext>
            </p:extLst>
          </p:nvPr>
        </p:nvGraphicFramePr>
        <p:xfrm>
          <a:off x="3744685" y="3606165"/>
          <a:ext cx="4702629" cy="24942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88572">
                  <a:extLst>
                    <a:ext uri="{9D8B030D-6E8A-4147-A177-3AD203B41FA5}">
                      <a16:colId xmlns:a16="http://schemas.microsoft.com/office/drawing/2014/main" val="266922789"/>
                    </a:ext>
                  </a:extLst>
                </a:gridCol>
                <a:gridCol w="3614057">
                  <a:extLst>
                    <a:ext uri="{9D8B030D-6E8A-4147-A177-3AD203B41FA5}">
                      <a16:colId xmlns:a16="http://schemas.microsoft.com/office/drawing/2014/main" val="4282292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592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소개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IBM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만든 가상의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HR Data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42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형식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csv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10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2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shape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(1470, 34)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61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불필요한 컬럼 제거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b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연차 파생변수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71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587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57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68C513-4863-E66F-6596-FE731C4CD5E6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75CCB-F1FF-3F9F-B3F3-19542845FEF8}"/>
              </a:ext>
            </a:extLst>
          </p:cNvPr>
          <p:cNvSpPr txBox="1"/>
          <p:nvPr/>
        </p:nvSpPr>
        <p:spPr>
          <a:xfrm>
            <a:off x="4010333" y="3006852"/>
            <a:ext cx="4171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049399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3119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 개요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EF18C2A-3CB8-8C9A-8F36-EA838D1B7CA1}"/>
              </a:ext>
            </a:extLst>
          </p:cNvPr>
          <p:cNvSpPr/>
          <p:nvPr/>
        </p:nvSpPr>
        <p:spPr>
          <a:xfrm>
            <a:off x="793101" y="2507951"/>
            <a:ext cx="3041780" cy="1828800"/>
          </a:xfrm>
          <a:prstGeom prst="roundRect">
            <a:avLst/>
          </a:prstGeom>
          <a:solidFill>
            <a:srgbClr val="F4F4F4"/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EDA</a:t>
            </a:r>
            <a:endParaRPr lang="ko-KR" altLang="en-US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434BF19-7530-6436-1B89-306C9076F63D}"/>
              </a:ext>
            </a:extLst>
          </p:cNvPr>
          <p:cNvSpPr/>
          <p:nvPr/>
        </p:nvSpPr>
        <p:spPr>
          <a:xfrm>
            <a:off x="8357121" y="2507951"/>
            <a:ext cx="3041780" cy="1828800"/>
          </a:xfrm>
          <a:prstGeom prst="roundRect">
            <a:avLst/>
          </a:prstGeom>
          <a:solidFill>
            <a:srgbClr val="F4F4F4"/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 대시보드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설문지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A67219-3F25-17AA-2560-6D39B8577B1A}"/>
              </a:ext>
            </a:extLst>
          </p:cNvPr>
          <p:cNvSpPr/>
          <p:nvPr/>
        </p:nvSpPr>
        <p:spPr>
          <a:xfrm>
            <a:off x="4575111" y="2507951"/>
            <a:ext cx="3041780" cy="1828800"/>
          </a:xfrm>
          <a:prstGeom prst="roundRect">
            <a:avLst/>
          </a:prstGeom>
          <a:solidFill>
            <a:srgbClr val="F4F4F4"/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</a:t>
            </a:r>
            <a:r>
              <a:rPr lang="en-US" altLang="ko-KR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피처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55FB05-59B8-52AA-917D-00096CF482C1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08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1D31F28-8D2C-BA91-DB14-407E4CB639FC}"/>
              </a:ext>
            </a:extLst>
          </p:cNvPr>
          <p:cNvSpPr/>
          <p:nvPr/>
        </p:nvSpPr>
        <p:spPr>
          <a:xfrm>
            <a:off x="999324" y="863359"/>
            <a:ext cx="1827744" cy="3693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C85A31-8261-A0C6-2DC2-4E2DDE3541A1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1A5C58B-6403-48AE-4A57-4659D529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2" y="1460243"/>
            <a:ext cx="5579900" cy="41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EBADFADE-443C-0CB0-E2FA-31B93FBC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566" y="1460243"/>
            <a:ext cx="5512702" cy="41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E812F-19EE-A041-ED0E-0BA03ECF92D9}"/>
              </a:ext>
            </a:extLst>
          </p:cNvPr>
          <p:cNvSpPr txBox="1"/>
          <p:nvPr/>
        </p:nvSpPr>
        <p:spPr>
          <a:xfrm>
            <a:off x="951722" y="87490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데이터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6F26B-58EE-5705-2F46-EA1CAE971E05}"/>
              </a:ext>
            </a:extLst>
          </p:cNvPr>
          <p:cNvSpPr txBox="1"/>
          <p:nvPr/>
        </p:nvSpPr>
        <p:spPr>
          <a:xfrm>
            <a:off x="2779466" y="580233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범주형 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D5D4E-DE03-9CB2-33A6-5B3F3E567744}"/>
              </a:ext>
            </a:extLst>
          </p:cNvPr>
          <p:cNvSpPr txBox="1"/>
          <p:nvPr/>
        </p:nvSpPr>
        <p:spPr>
          <a:xfrm>
            <a:off x="8557152" y="5802332"/>
            <a:ext cx="1593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수치형 변수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만족도 변수 포함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0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7F5F9D-2BE5-8F57-97AB-51AC04B0EB77}"/>
              </a:ext>
            </a:extLst>
          </p:cNvPr>
          <p:cNvSpPr/>
          <p:nvPr/>
        </p:nvSpPr>
        <p:spPr>
          <a:xfrm>
            <a:off x="2090047" y="6026949"/>
            <a:ext cx="8126963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C9B50E7-C22E-0C09-5DB2-F8B02FD0D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4" y="994158"/>
            <a:ext cx="5423903" cy="303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2873DEF3-17B3-ACA4-0ECC-ACC9D73A7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65" y="994158"/>
            <a:ext cx="5423903" cy="303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2D37F-E880-C445-6A45-06E3F9BB5B2E}"/>
              </a:ext>
            </a:extLst>
          </p:cNvPr>
          <p:cNvSpPr txBox="1"/>
          <p:nvPr/>
        </p:nvSpPr>
        <p:spPr>
          <a:xfrm>
            <a:off x="2024743" y="4086793"/>
            <a:ext cx="2388795" cy="1705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연령대 별 직원 수 순위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endParaRPr lang="en-US" altLang="ko-KR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40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6D0F28-F201-92A2-7D3E-9C9A760867BE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44D90-6808-6A19-7C3B-16FE8F3C8C06}"/>
              </a:ext>
            </a:extLst>
          </p:cNvPr>
          <p:cNvSpPr txBox="1"/>
          <p:nvPr/>
        </p:nvSpPr>
        <p:spPr>
          <a:xfrm>
            <a:off x="7943461" y="4086793"/>
            <a:ext cx="2541080" cy="1705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연령대 별 퇴사비율 순위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endParaRPr lang="en-US" altLang="ko-KR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B21AF-2F7C-9A4A-2FE4-2401A67BF032}"/>
              </a:ext>
            </a:extLst>
          </p:cNvPr>
          <p:cNvSpPr txBox="1"/>
          <p:nvPr/>
        </p:nvSpPr>
        <p:spPr>
          <a:xfrm>
            <a:off x="2752471" y="6111552"/>
            <a:ext cx="714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직원수가 많고 퇴사율도 높은 나이대인 </a:t>
            </a:r>
            <a:r>
              <a:rPr lang="en-US" altLang="ko-KR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20~30</a:t>
            </a:r>
            <a:r>
              <a:rPr lang="ko-KR" altLang="en-US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중심으로 분석</a:t>
            </a:r>
          </a:p>
        </p:txBody>
      </p:sp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754FE081-81E7-5545-D9FD-12309441D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183398" y="6008287"/>
            <a:ext cx="569073" cy="56907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C26F1C-B19F-0861-2805-0DDD96470D4B}"/>
              </a:ext>
            </a:extLst>
          </p:cNvPr>
          <p:cNvSpPr/>
          <p:nvPr/>
        </p:nvSpPr>
        <p:spPr>
          <a:xfrm>
            <a:off x="7943461" y="4049470"/>
            <a:ext cx="2541080" cy="1845540"/>
          </a:xfrm>
          <a:prstGeom prst="roundRect">
            <a:avLst/>
          </a:prstGeom>
          <a:noFill/>
          <a:ln w="28575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B665F0-C9DE-3295-0784-FCCF6C6BA125}"/>
              </a:ext>
            </a:extLst>
          </p:cNvPr>
          <p:cNvSpPr/>
          <p:nvPr/>
        </p:nvSpPr>
        <p:spPr>
          <a:xfrm>
            <a:off x="1888547" y="4045595"/>
            <a:ext cx="2541080" cy="1845540"/>
          </a:xfrm>
          <a:prstGeom prst="roundRect">
            <a:avLst/>
          </a:prstGeom>
          <a:noFill/>
          <a:ln w="28575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8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332E65-22A6-55D2-71CD-53695E2E0A02}"/>
              </a:ext>
            </a:extLst>
          </p:cNvPr>
          <p:cNvSpPr/>
          <p:nvPr/>
        </p:nvSpPr>
        <p:spPr>
          <a:xfrm>
            <a:off x="6522131" y="3392880"/>
            <a:ext cx="3246709" cy="3600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B9CA3D7-D5E2-4B5D-265A-5EBE73AC0979}"/>
              </a:ext>
            </a:extLst>
          </p:cNvPr>
          <p:cNvSpPr/>
          <p:nvPr/>
        </p:nvSpPr>
        <p:spPr>
          <a:xfrm>
            <a:off x="6631410" y="451702"/>
            <a:ext cx="3025670" cy="3134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166B97-A153-6151-C99D-170DBFC7F641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1700380-F33C-F043-A305-FD6F57A96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2" y="1770869"/>
            <a:ext cx="5595452" cy="465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3AA09CC-BE0D-30EC-1057-E8D6115C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65" y="790342"/>
            <a:ext cx="5026283" cy="249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79CC4022-746B-2ECF-FE63-1A386BAC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65" y="3781900"/>
            <a:ext cx="5026283" cy="249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C25BB-90A5-5FF5-C62E-C6269747A693}"/>
              </a:ext>
            </a:extLst>
          </p:cNvPr>
          <p:cNvSpPr txBox="1"/>
          <p:nvPr/>
        </p:nvSpPr>
        <p:spPr>
          <a:xfrm>
            <a:off x="6631410" y="439170"/>
            <a:ext cx="3063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요소별 퇴직 비율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범주형 변수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FFB3D-5DCA-DEA9-A3D4-0B5FFDF25C4D}"/>
              </a:ext>
            </a:extLst>
          </p:cNvPr>
          <p:cNvSpPr txBox="1"/>
          <p:nvPr/>
        </p:nvSpPr>
        <p:spPr>
          <a:xfrm>
            <a:off x="6517865" y="3403604"/>
            <a:ext cx="331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 중 각 요소 비율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범주형 변수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294A39-363E-72BB-A1CA-AFA68C9C5FC4}"/>
              </a:ext>
            </a:extLst>
          </p:cNvPr>
          <p:cNvSpPr/>
          <p:nvPr/>
        </p:nvSpPr>
        <p:spPr>
          <a:xfrm>
            <a:off x="525386" y="1309176"/>
            <a:ext cx="3106814" cy="3134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66587-6612-1968-1CAE-ED6642256063}"/>
              </a:ext>
            </a:extLst>
          </p:cNvPr>
          <p:cNvSpPr txBox="1"/>
          <p:nvPr/>
        </p:nvSpPr>
        <p:spPr>
          <a:xfrm>
            <a:off x="495667" y="1291833"/>
            <a:ext cx="3166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퇴사 여부에 따른 수치형 변수 분포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8D78D-0439-0C36-3084-FF46E3BD088E}"/>
              </a:ext>
            </a:extLst>
          </p:cNvPr>
          <p:cNvSpPr txBox="1"/>
          <p:nvPr/>
        </p:nvSpPr>
        <p:spPr>
          <a:xfrm>
            <a:off x="448732" y="853692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&lt;2030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세대만 포함한 데이터 기준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692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332E65-22A6-55D2-71CD-53695E2E0A02}"/>
              </a:ext>
            </a:extLst>
          </p:cNvPr>
          <p:cNvSpPr/>
          <p:nvPr/>
        </p:nvSpPr>
        <p:spPr>
          <a:xfrm>
            <a:off x="6522131" y="3392880"/>
            <a:ext cx="3246709" cy="36000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B9CA3D7-D5E2-4B5D-265A-5EBE73AC0979}"/>
              </a:ext>
            </a:extLst>
          </p:cNvPr>
          <p:cNvSpPr/>
          <p:nvPr/>
        </p:nvSpPr>
        <p:spPr>
          <a:xfrm>
            <a:off x="6631410" y="451702"/>
            <a:ext cx="3025670" cy="3134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166B97-A153-6151-C99D-170DBFC7F641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1700380-F33C-F043-A305-FD6F57A96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2" y="1770869"/>
            <a:ext cx="5595452" cy="465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3AA09CC-BE0D-30EC-1057-E8D6115C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65" y="790342"/>
            <a:ext cx="5026283" cy="249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79CC4022-746B-2ECF-FE63-1A386BAC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65" y="3781900"/>
            <a:ext cx="5026283" cy="249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C25BB-90A5-5FF5-C62E-C6269747A693}"/>
              </a:ext>
            </a:extLst>
          </p:cNvPr>
          <p:cNvSpPr txBox="1"/>
          <p:nvPr/>
        </p:nvSpPr>
        <p:spPr>
          <a:xfrm>
            <a:off x="6631410" y="439170"/>
            <a:ext cx="3063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요소별 퇴직 비율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범주형 변수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FFB3D-5DCA-DEA9-A3D4-0B5FFDF25C4D}"/>
              </a:ext>
            </a:extLst>
          </p:cNvPr>
          <p:cNvSpPr txBox="1"/>
          <p:nvPr/>
        </p:nvSpPr>
        <p:spPr>
          <a:xfrm>
            <a:off x="6517865" y="3403604"/>
            <a:ext cx="3313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 중 각 요소 비율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범주형 변수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294A39-363E-72BB-A1CA-AFA68C9C5FC4}"/>
              </a:ext>
            </a:extLst>
          </p:cNvPr>
          <p:cNvSpPr/>
          <p:nvPr/>
        </p:nvSpPr>
        <p:spPr>
          <a:xfrm>
            <a:off x="525386" y="1309176"/>
            <a:ext cx="3106814" cy="3134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66587-6612-1968-1CAE-ED6642256063}"/>
              </a:ext>
            </a:extLst>
          </p:cNvPr>
          <p:cNvSpPr txBox="1"/>
          <p:nvPr/>
        </p:nvSpPr>
        <p:spPr>
          <a:xfrm>
            <a:off x="495667" y="1291833"/>
            <a:ext cx="3166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퇴사 여부에 따른 수치형 변수 분포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8D78D-0439-0C36-3084-FF46E3BD088E}"/>
              </a:ext>
            </a:extLst>
          </p:cNvPr>
          <p:cNvSpPr txBox="1"/>
          <p:nvPr/>
        </p:nvSpPr>
        <p:spPr>
          <a:xfrm>
            <a:off x="448732" y="853692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&lt;2030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세대만 포함한 데이터 기준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B00536E-1A5A-8DA9-8383-8FA700355D49}"/>
              </a:ext>
            </a:extLst>
          </p:cNvPr>
          <p:cNvSpPr/>
          <p:nvPr/>
        </p:nvSpPr>
        <p:spPr>
          <a:xfrm>
            <a:off x="525386" y="3281231"/>
            <a:ext cx="1906555" cy="1547610"/>
          </a:xfrm>
          <a:prstGeom prst="round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599554-9C10-5528-804E-8CE49B358F1B}"/>
              </a:ext>
            </a:extLst>
          </p:cNvPr>
          <p:cNvSpPr/>
          <p:nvPr/>
        </p:nvSpPr>
        <p:spPr>
          <a:xfrm>
            <a:off x="4189445" y="1763652"/>
            <a:ext cx="1906555" cy="1547610"/>
          </a:xfrm>
          <a:prstGeom prst="round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4AB2DE7-C9F4-71AE-B69B-408DB168BAE1}"/>
              </a:ext>
            </a:extLst>
          </p:cNvPr>
          <p:cNvSpPr/>
          <p:nvPr/>
        </p:nvSpPr>
        <p:spPr>
          <a:xfrm>
            <a:off x="10274529" y="2025634"/>
            <a:ext cx="1342084" cy="1284412"/>
          </a:xfrm>
          <a:prstGeom prst="round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30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A004B17-F165-F060-2584-2273AE5A700C}"/>
              </a:ext>
            </a:extLst>
          </p:cNvPr>
          <p:cNvSpPr/>
          <p:nvPr/>
        </p:nvSpPr>
        <p:spPr>
          <a:xfrm>
            <a:off x="600941" y="1110576"/>
            <a:ext cx="6308137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C69D71-E81E-A889-43FB-C642F2330837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66967-2B6C-DB0B-4C3E-D16649D29FC2}"/>
              </a:ext>
            </a:extLst>
          </p:cNvPr>
          <p:cNvSpPr txBox="1"/>
          <p:nvPr/>
        </p:nvSpPr>
        <p:spPr>
          <a:xfrm>
            <a:off x="600941" y="1136393"/>
            <a:ext cx="630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2030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특이점을 나타내는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그래프를 중심으로 집중 분석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AB0B9D7D-3CC8-791F-39FA-DFD101AB4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33061" r="64849" b="33334"/>
          <a:stretch/>
        </p:blipFill>
        <p:spPr bwMode="auto">
          <a:xfrm>
            <a:off x="830423" y="2048064"/>
            <a:ext cx="2761862" cy="230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F829DA64-0CBE-1DED-E695-9410F6E75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8" b="66803"/>
          <a:stretch/>
        </p:blipFill>
        <p:spPr bwMode="auto">
          <a:xfrm>
            <a:off x="4371890" y="2051559"/>
            <a:ext cx="2711402" cy="23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EC64E64C-5718-6F75-5CB7-9AF0A75B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97" y="2048063"/>
            <a:ext cx="3474763" cy="23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6247D-AEFF-7B8A-EA8B-6DEC9376D50A}"/>
              </a:ext>
            </a:extLst>
          </p:cNvPr>
          <p:cNvSpPr txBox="1"/>
          <p:nvPr/>
        </p:nvSpPr>
        <p:spPr>
          <a:xfrm>
            <a:off x="765089" y="4847951"/>
            <a:ext cx="2925801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2030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직무로 일한 기간이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왜 짧을까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8DCBC-6539-F15F-C913-5B40F2A44673}"/>
              </a:ext>
            </a:extLst>
          </p:cNvPr>
          <p:cNvSpPr txBox="1"/>
          <p:nvPr/>
        </p:nvSpPr>
        <p:spPr>
          <a:xfrm>
            <a:off x="4555027" y="4875632"/>
            <a:ext cx="2364750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2030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퇴직자는 </a:t>
            </a:r>
            <a:b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회사에서 근무한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기간이 왜 짧을까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C642C-4817-5738-DD37-F05C367F9129}"/>
              </a:ext>
            </a:extLst>
          </p:cNvPr>
          <p:cNvSpPr txBox="1"/>
          <p:nvPr/>
        </p:nvSpPr>
        <p:spPr>
          <a:xfrm>
            <a:off x="7719795" y="4833255"/>
            <a:ext cx="3544560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2030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퇴사율이 높은 직무들은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왜 퇴사율이 높을까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278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4D7771-432D-83A7-B258-6FEE66F78790}"/>
              </a:ext>
            </a:extLst>
          </p:cNvPr>
          <p:cNvSpPr/>
          <p:nvPr/>
        </p:nvSpPr>
        <p:spPr>
          <a:xfrm>
            <a:off x="914401" y="880691"/>
            <a:ext cx="6064898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C69D71-E81E-A889-43FB-C642F2330837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768C78C-1279-17F5-9B33-7E0FA6DCE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7"/>
          <a:stretch/>
        </p:blipFill>
        <p:spPr bwMode="auto">
          <a:xfrm>
            <a:off x="1363516" y="1545617"/>
            <a:ext cx="3553574" cy="368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6BC494-4FFF-5027-3D75-8959E1634411}"/>
              </a:ext>
            </a:extLst>
          </p:cNvPr>
          <p:cNvSpPr txBox="1"/>
          <p:nvPr/>
        </p:nvSpPr>
        <p:spPr>
          <a:xfrm>
            <a:off x="923731" y="926384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직무로 일한 기간이 짧은 사람들이 퇴직을 많이 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3EEC6BE2-2202-11BE-40F2-1DE987657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834675" y="1736355"/>
            <a:ext cx="3536234" cy="34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1A2BE-6F9C-29EF-1D14-5045BDFC37C5}"/>
              </a:ext>
            </a:extLst>
          </p:cNvPr>
          <p:cNvSpPr txBox="1"/>
          <p:nvPr/>
        </p:nvSpPr>
        <p:spPr>
          <a:xfrm>
            <a:off x="6834675" y="1436969"/>
            <a:ext cx="3879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2030,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직무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퇴직자들의 업무 기여도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8D8FE5-435A-BB83-AC3F-A6416288D2C4}"/>
              </a:ext>
            </a:extLst>
          </p:cNvPr>
          <p:cNvSpPr/>
          <p:nvPr/>
        </p:nvSpPr>
        <p:spPr>
          <a:xfrm>
            <a:off x="2016659" y="1524488"/>
            <a:ext cx="536374" cy="3511930"/>
          </a:xfrm>
          <a:prstGeom prst="round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4DC9D-5D73-5D35-7268-4A29E89B1C1C}"/>
              </a:ext>
            </a:extLst>
          </p:cNvPr>
          <p:cNvSpPr txBox="1"/>
          <p:nvPr/>
        </p:nvSpPr>
        <p:spPr>
          <a:xfrm>
            <a:off x="2807745" y="5339499"/>
            <a:ext cx="672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이하로 일한 사람들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업무 기여도가 높은데 많이 퇴사하는 이유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0A98A0-8073-9EC7-BCC0-4145FAAAA90C}"/>
              </a:ext>
            </a:extLst>
          </p:cNvPr>
          <p:cNvSpPr/>
          <p:nvPr/>
        </p:nvSpPr>
        <p:spPr>
          <a:xfrm>
            <a:off x="4236102" y="5858947"/>
            <a:ext cx="3275045" cy="543003"/>
          </a:xfrm>
          <a:prstGeom prst="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D4FE4-16C5-A10B-7D60-BF21CF5D7991}"/>
              </a:ext>
            </a:extLst>
          </p:cNvPr>
          <p:cNvSpPr txBox="1"/>
          <p:nvPr/>
        </p:nvSpPr>
        <p:spPr>
          <a:xfrm>
            <a:off x="4236102" y="5914343"/>
            <a:ext cx="3353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df_2030_3yinrole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df_2030[df_2030[‘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YearsInCurrentRole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’]&lt;4]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F556E-CA18-3D0E-5816-9372C6C44774}"/>
              </a:ext>
            </a:extLst>
          </p:cNvPr>
          <p:cNvSpPr txBox="1"/>
          <p:nvPr/>
        </p:nvSpPr>
        <p:spPr>
          <a:xfrm>
            <a:off x="7400160" y="4882675"/>
            <a:ext cx="3779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BBAB1-C365-C447-8AF5-B7257A2216FC}"/>
              </a:ext>
            </a:extLst>
          </p:cNvPr>
          <p:cNvSpPr txBox="1"/>
          <p:nvPr/>
        </p:nvSpPr>
        <p:spPr>
          <a:xfrm>
            <a:off x="9797389" y="4882675"/>
            <a:ext cx="3779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789A-2318-6E27-E965-D072C566B3DF}"/>
              </a:ext>
            </a:extLst>
          </p:cNvPr>
          <p:cNvSpPr txBox="1"/>
          <p:nvPr/>
        </p:nvSpPr>
        <p:spPr>
          <a:xfrm>
            <a:off x="8991856" y="4882675"/>
            <a:ext cx="3779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2A9F8-66A1-7223-5740-3B349309103E}"/>
              </a:ext>
            </a:extLst>
          </p:cNvPr>
          <p:cNvSpPr txBox="1"/>
          <p:nvPr/>
        </p:nvSpPr>
        <p:spPr>
          <a:xfrm>
            <a:off x="8186323" y="4882675"/>
            <a:ext cx="3779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1B3304-0719-255A-5A5A-747835FF0C23}"/>
              </a:ext>
            </a:extLst>
          </p:cNvPr>
          <p:cNvSpPr/>
          <p:nvPr/>
        </p:nvSpPr>
        <p:spPr>
          <a:xfrm>
            <a:off x="8461248" y="5021174"/>
            <a:ext cx="621792" cy="16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0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872188-7ED0-B9EB-A7E7-E41A0E84FC6C}"/>
              </a:ext>
            </a:extLst>
          </p:cNvPr>
          <p:cNvSpPr/>
          <p:nvPr/>
        </p:nvSpPr>
        <p:spPr>
          <a:xfrm>
            <a:off x="914401" y="880691"/>
            <a:ext cx="4337472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158BE-C91A-EDF6-17D4-04CA4C5EA200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AFC2D-1A4B-1C31-7E7A-DC28CF0262FF}"/>
              </a:ext>
            </a:extLst>
          </p:cNvPr>
          <p:cNvSpPr txBox="1"/>
          <p:nvPr/>
        </p:nvSpPr>
        <p:spPr>
          <a:xfrm>
            <a:off x="933061" y="906508"/>
            <a:ext cx="431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직무가 만족스럽지 못하다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판매직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51D6133-6EF4-E5BC-BC38-169B09277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443205" y="1660855"/>
            <a:ext cx="4241478" cy="419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B97E046A-AB53-3EC4-50B6-3D740301F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357256" y="1660855"/>
            <a:ext cx="4504336" cy="445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B0BF8B-63C7-ECEE-3329-B54FAC70CC56}"/>
              </a:ext>
            </a:extLst>
          </p:cNvPr>
          <p:cNvSpPr/>
          <p:nvPr/>
        </p:nvSpPr>
        <p:spPr>
          <a:xfrm>
            <a:off x="1892873" y="1752546"/>
            <a:ext cx="922484" cy="3888206"/>
          </a:xfrm>
          <a:prstGeom prst="round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CCE1F22-CE56-9690-2EEB-B50EB6DC37D3}"/>
              </a:ext>
            </a:extLst>
          </p:cNvPr>
          <p:cNvCxnSpPr/>
          <p:nvPr/>
        </p:nvCxnSpPr>
        <p:spPr>
          <a:xfrm>
            <a:off x="2815357" y="2239353"/>
            <a:ext cx="3417492" cy="0"/>
          </a:xfrm>
          <a:prstGeom prst="straightConnector1">
            <a:avLst/>
          </a:prstGeom>
          <a:ln w="76200">
            <a:solidFill>
              <a:srgbClr val="567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2D63CD-4A1F-30EA-1364-510D6E197BD8}"/>
              </a:ext>
            </a:extLst>
          </p:cNvPr>
          <p:cNvSpPr txBox="1"/>
          <p:nvPr/>
        </p:nvSpPr>
        <p:spPr>
          <a:xfrm>
            <a:off x="8018585" y="3382613"/>
            <a:ext cx="222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800" b="1" dirty="0">
              <a:solidFill>
                <a:srgbClr val="C03D3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B2AFA-21C6-7176-28EB-0A0C36B41678}"/>
              </a:ext>
            </a:extLst>
          </p:cNvPr>
          <p:cNvSpPr txBox="1"/>
          <p:nvPr/>
        </p:nvSpPr>
        <p:spPr>
          <a:xfrm>
            <a:off x="9170457" y="3756741"/>
            <a:ext cx="39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800" b="1" dirty="0">
              <a:solidFill>
                <a:srgbClr val="C03D3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63A01-23BE-385A-A2B5-7177A1F3934F}"/>
              </a:ext>
            </a:extLst>
          </p:cNvPr>
          <p:cNvSpPr txBox="1"/>
          <p:nvPr/>
        </p:nvSpPr>
        <p:spPr>
          <a:xfrm>
            <a:off x="9704865" y="3888976"/>
            <a:ext cx="39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2800" b="1" dirty="0">
              <a:solidFill>
                <a:srgbClr val="C03D3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C7E28-F470-1B0F-A97A-1F5FBC68EB21}"/>
              </a:ext>
            </a:extLst>
          </p:cNvPr>
          <p:cNvSpPr txBox="1"/>
          <p:nvPr/>
        </p:nvSpPr>
        <p:spPr>
          <a:xfrm>
            <a:off x="10238603" y="4150586"/>
            <a:ext cx="395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2800" b="1" dirty="0">
              <a:solidFill>
                <a:srgbClr val="C03D3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35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8AB0B2-04CD-5CAE-AE4F-6724A93490FD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32A23-A8C7-9E72-AA9C-3389220A723C}"/>
              </a:ext>
            </a:extLst>
          </p:cNvPr>
          <p:cNvSpPr txBox="1"/>
          <p:nvPr/>
        </p:nvSpPr>
        <p:spPr>
          <a:xfrm>
            <a:off x="1688305" y="1804709"/>
            <a:ext cx="7384316" cy="324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개요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활용방안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0D652-45AE-8AFE-0BD0-351DD3EB6D97}"/>
              </a:ext>
            </a:extLst>
          </p:cNvPr>
          <p:cNvSpPr txBox="1"/>
          <p:nvPr/>
        </p:nvSpPr>
        <p:spPr>
          <a:xfrm>
            <a:off x="448732" y="321733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701314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BA9B15-6E68-8250-0CCB-C96754CA05F2}"/>
              </a:ext>
            </a:extLst>
          </p:cNvPr>
          <p:cNvSpPr/>
          <p:nvPr/>
        </p:nvSpPr>
        <p:spPr>
          <a:xfrm>
            <a:off x="914401" y="880691"/>
            <a:ext cx="3706688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47DC7-248D-EF04-8E9D-8DD204CB7EF2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FE0C8F0-C290-2D6B-F534-B3907C03C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25" y="1860615"/>
            <a:ext cx="2918699" cy="29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DB24EC-BEFF-843D-007D-A4B5CAE048EC}"/>
              </a:ext>
            </a:extLst>
          </p:cNvPr>
          <p:cNvSpPr txBox="1"/>
          <p:nvPr/>
        </p:nvSpPr>
        <p:spPr>
          <a:xfrm>
            <a:off x="904601" y="906508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회사를 쉽게 옮기는 사회 초년생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D3E14D82-7FFF-6813-C1AA-65FAC5713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81" y="2182800"/>
            <a:ext cx="3706688" cy="267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9D0BD5D4-584D-67D2-C54B-32B59DFFF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2" b="50000"/>
          <a:stretch/>
        </p:blipFill>
        <p:spPr bwMode="auto">
          <a:xfrm>
            <a:off x="7755327" y="2063571"/>
            <a:ext cx="4103881" cy="271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FF602-52BC-7F72-CEFE-9BAD0A20AA64}"/>
              </a:ext>
            </a:extLst>
          </p:cNvPr>
          <p:cNvSpPr txBox="1"/>
          <p:nvPr/>
        </p:nvSpPr>
        <p:spPr>
          <a:xfrm>
            <a:off x="3442990" y="5396988"/>
            <a:ext cx="475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회사에 소속감을 잘 못 느끼는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2030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23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B23311B-835E-75AF-3418-9B95291E34E7}"/>
              </a:ext>
            </a:extLst>
          </p:cNvPr>
          <p:cNvSpPr/>
          <p:nvPr/>
        </p:nvSpPr>
        <p:spPr>
          <a:xfrm>
            <a:off x="914401" y="880691"/>
            <a:ext cx="4725229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47DC7-248D-EF04-8E9D-8DD204CB7EF2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77597-A761-3CA5-8B72-9F2807EAAB6D}"/>
              </a:ext>
            </a:extLst>
          </p:cNvPr>
          <p:cNvSpPr txBox="1"/>
          <p:nvPr/>
        </p:nvSpPr>
        <p:spPr>
          <a:xfrm>
            <a:off x="904601" y="906508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퇴직자가 재직자보다 근속연수가 짧은 이유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D54A9686-B342-9C0B-C18F-B7CE66C3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926" y="1940384"/>
            <a:ext cx="3305995" cy="25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C6B271-94FB-98CC-1D94-D38B50B53FEF}"/>
              </a:ext>
            </a:extLst>
          </p:cNvPr>
          <p:cNvGrpSpPr/>
          <p:nvPr/>
        </p:nvGrpSpPr>
        <p:grpSpPr>
          <a:xfrm>
            <a:off x="456757" y="1789114"/>
            <a:ext cx="3091808" cy="2654621"/>
            <a:chOff x="384623" y="1649153"/>
            <a:chExt cx="3091808" cy="2654621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18F51212-5C92-D860-7FF0-67075E2F85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48" b="66803"/>
            <a:stretch/>
          </p:blipFill>
          <p:spPr bwMode="auto">
            <a:xfrm>
              <a:off x="384623" y="1649153"/>
              <a:ext cx="3091808" cy="2654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9F4A840-3945-4ADC-8903-949495A927E9}"/>
                </a:ext>
              </a:extLst>
            </p:cNvPr>
            <p:cNvSpPr/>
            <p:nvPr/>
          </p:nvSpPr>
          <p:spPr>
            <a:xfrm>
              <a:off x="873654" y="3137755"/>
              <a:ext cx="1219822" cy="718457"/>
            </a:xfrm>
            <a:prstGeom prst="roundRect">
              <a:avLst/>
            </a:prstGeom>
            <a:noFill/>
            <a:ln w="38100">
              <a:solidFill>
                <a:srgbClr val="5675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A5911B2-418A-37BD-D14E-D340D508C87F}"/>
              </a:ext>
            </a:extLst>
          </p:cNvPr>
          <p:cNvCxnSpPr>
            <a:cxnSpLocks/>
          </p:cNvCxnSpPr>
          <p:nvPr/>
        </p:nvCxnSpPr>
        <p:spPr>
          <a:xfrm>
            <a:off x="3794390" y="3192060"/>
            <a:ext cx="292748" cy="0"/>
          </a:xfrm>
          <a:prstGeom prst="straightConnector1">
            <a:avLst/>
          </a:prstGeom>
          <a:ln w="38100">
            <a:solidFill>
              <a:srgbClr val="567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0AEB63-3597-0C63-D1FD-B4BCF0E550AD}"/>
              </a:ext>
            </a:extLst>
          </p:cNvPr>
          <p:cNvSpPr txBox="1"/>
          <p:nvPr/>
        </p:nvSpPr>
        <p:spPr>
          <a:xfrm>
            <a:off x="5991018" y="4733644"/>
            <a:ext cx="5849678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56757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📌 확인결과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최근에 직무 이동을 하고 곧바로 퇴사한 것으로 추정됨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직무 이동 후 적응을 돕는 조치 필요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8C0B42-AEDE-F494-3A39-35C7B583DE59}"/>
              </a:ext>
            </a:extLst>
          </p:cNvPr>
          <p:cNvSpPr/>
          <p:nvPr/>
        </p:nvSpPr>
        <p:spPr>
          <a:xfrm>
            <a:off x="4324522" y="2521054"/>
            <a:ext cx="3422608" cy="1342012"/>
          </a:xfrm>
          <a:prstGeom prst="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71EC2-C9F9-2BA3-FF11-253F23356752}"/>
              </a:ext>
            </a:extLst>
          </p:cNvPr>
          <p:cNvSpPr txBox="1"/>
          <p:nvPr/>
        </p:nvSpPr>
        <p:spPr>
          <a:xfrm>
            <a:off x="3686788" y="2603843"/>
            <a:ext cx="472522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df_2030[‘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현회사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근무기간 대비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현직무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근무 기간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‘]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9AA6DBD-E266-8627-5527-2E9C387FC354}"/>
              </a:ext>
            </a:extLst>
          </p:cNvPr>
          <p:cNvCxnSpPr>
            <a:cxnSpLocks/>
          </p:cNvCxnSpPr>
          <p:nvPr/>
        </p:nvCxnSpPr>
        <p:spPr>
          <a:xfrm>
            <a:off x="7992955" y="3192060"/>
            <a:ext cx="292748" cy="0"/>
          </a:xfrm>
          <a:prstGeom prst="straightConnector1">
            <a:avLst/>
          </a:prstGeom>
          <a:ln w="38100">
            <a:solidFill>
              <a:srgbClr val="5675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403487-3C12-F25B-597D-C07F760B8D42}"/>
              </a:ext>
            </a:extLst>
          </p:cNvPr>
          <p:cNvSpPr txBox="1"/>
          <p:nvPr/>
        </p:nvSpPr>
        <p:spPr>
          <a:xfrm>
            <a:off x="633602" y="5176518"/>
            <a:ext cx="3659976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변동에 적응을 못한 것이 원인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F6EFA5D-2BCB-4B22-FFB6-8698B42C2BD4}"/>
              </a:ext>
            </a:extLst>
          </p:cNvPr>
          <p:cNvSpPr/>
          <p:nvPr/>
        </p:nvSpPr>
        <p:spPr>
          <a:xfrm>
            <a:off x="8857100" y="1821772"/>
            <a:ext cx="1355977" cy="2503350"/>
          </a:xfrm>
          <a:prstGeom prst="round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4A270-A259-6169-5565-47ADE77A4DAE}"/>
              </a:ext>
            </a:extLst>
          </p:cNvPr>
          <p:cNvSpPr txBox="1"/>
          <p:nvPr/>
        </p:nvSpPr>
        <p:spPr>
          <a:xfrm>
            <a:off x="3673211" y="3006504"/>
            <a:ext cx="4725229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df_2030[‘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YearsInCurrentRole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’]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df_2030[‘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YearsAtCompany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’]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394DC8-DDD6-137D-E58B-DB95444B1875}"/>
              </a:ext>
            </a:extLst>
          </p:cNvPr>
          <p:cNvCxnSpPr/>
          <p:nvPr/>
        </p:nvCxnSpPr>
        <p:spPr>
          <a:xfrm>
            <a:off x="4635795" y="3399516"/>
            <a:ext cx="28176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D31904-0480-A29C-85E6-C360FC4DFD2A}"/>
              </a:ext>
            </a:extLst>
          </p:cNvPr>
          <p:cNvSpPr txBox="1"/>
          <p:nvPr/>
        </p:nvSpPr>
        <p:spPr>
          <a:xfrm>
            <a:off x="4293578" y="3159774"/>
            <a:ext cx="36103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99287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47DC7-248D-EF04-8E9D-8DD204CB7EF2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C51078D6-1A69-FAE8-3FC6-CA9DECE65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59" y="1403674"/>
            <a:ext cx="8506872" cy="325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06DA7F-789B-206D-E11F-5C5CA26B9A00}"/>
              </a:ext>
            </a:extLst>
          </p:cNvPr>
          <p:cNvSpPr txBox="1"/>
          <p:nvPr/>
        </p:nvSpPr>
        <p:spPr>
          <a:xfrm>
            <a:off x="559846" y="5065483"/>
            <a:ext cx="11348556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2030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퇴직자의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TotalWorkingYears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완만하게 분포된 것에 비해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YearsAtCompany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왼쪽으로 치우쳐져 있음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무경력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신입 뿐만 아니라 경력자의 조기 퇴사 문제도 주목해야 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경력직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2030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전문적인 커리어를 쌓을 수 있도록 개선 필요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EEC955-BAB8-8C0F-277E-6AB5FD8B82CD}"/>
              </a:ext>
            </a:extLst>
          </p:cNvPr>
          <p:cNvSpPr/>
          <p:nvPr/>
        </p:nvSpPr>
        <p:spPr>
          <a:xfrm>
            <a:off x="914401" y="880691"/>
            <a:ext cx="4725229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54486C-F17E-FE1F-50AF-18349B544508}"/>
              </a:ext>
            </a:extLst>
          </p:cNvPr>
          <p:cNvSpPr txBox="1"/>
          <p:nvPr/>
        </p:nvSpPr>
        <p:spPr>
          <a:xfrm>
            <a:off x="904601" y="906508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퇴직자가 재직자보다 근속연수가 짧은 이유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919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47DC7-248D-EF04-8E9D-8DD204CB7EF2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EF5BF0B-D7EE-8A13-9A7D-F9AFF5213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8" b="66803"/>
          <a:stretch/>
        </p:blipFill>
        <p:spPr bwMode="auto">
          <a:xfrm>
            <a:off x="1336346" y="1935254"/>
            <a:ext cx="3870136" cy="332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6CD815-4BE5-E1F5-7ABD-E1DF2A9F84C4}"/>
              </a:ext>
            </a:extLst>
          </p:cNvPr>
          <p:cNvSpPr/>
          <p:nvPr/>
        </p:nvSpPr>
        <p:spPr>
          <a:xfrm>
            <a:off x="2453950" y="2531262"/>
            <a:ext cx="541175" cy="718457"/>
          </a:xfrm>
          <a:prstGeom prst="round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43B5EE2C-F4BC-5440-AF92-C4703912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86" y="2699768"/>
            <a:ext cx="4914951" cy="179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24E8C5-5962-A2B4-DDC4-F9BD6B6045D1}"/>
              </a:ext>
            </a:extLst>
          </p:cNvPr>
          <p:cNvSpPr txBox="1"/>
          <p:nvPr/>
        </p:nvSpPr>
        <p:spPr>
          <a:xfrm>
            <a:off x="1725434" y="5642665"/>
            <a:ext cx="9058181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분석 타겟 직원들은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후반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 초반에 입사해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회사에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넘게 다닌 사람들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CD56277-A950-840D-1879-E8ADDEFF25FA}"/>
              </a:ext>
            </a:extLst>
          </p:cNvPr>
          <p:cNvSpPr/>
          <p:nvPr/>
        </p:nvSpPr>
        <p:spPr>
          <a:xfrm>
            <a:off x="914400" y="880691"/>
            <a:ext cx="10037339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BF58C-7A5F-EB2A-9EF3-6283A661AF2B}"/>
              </a:ext>
            </a:extLst>
          </p:cNvPr>
          <p:cNvSpPr txBox="1"/>
          <p:nvPr/>
        </p:nvSpPr>
        <p:spPr>
          <a:xfrm>
            <a:off x="904601" y="906508"/>
            <a:ext cx="1011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퇴직자가 재직자보다 근속연수가 짧은 이유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근속연수가 오래되었음에도 퇴사를 한 이유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049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47DC7-248D-EF04-8E9D-8DD204CB7EF2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64CEA10-B3B1-07DD-067F-49DBF1D4D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228" y="1633242"/>
            <a:ext cx="3225573" cy="335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79AECBD3-A8B6-47FC-ADCE-45DC93B4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076" y="1633242"/>
            <a:ext cx="3225573" cy="335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66306-CF81-8E00-0EF9-052FF730ACEB}"/>
              </a:ext>
            </a:extLst>
          </p:cNvPr>
          <p:cNvSpPr txBox="1"/>
          <p:nvPr/>
        </p:nvSpPr>
        <p:spPr>
          <a:xfrm>
            <a:off x="1241682" y="5063768"/>
            <a:ext cx="4352010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근속연수가 낮은 사람들보다 높은 사람   들이 작년대비 연봉상승률이 낮았음</a:t>
            </a:r>
            <a:endParaRPr lang="ko-KR" altLang="en-US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1AD11-5E8E-5D9A-A7B7-07CAFF0B1C9D}"/>
              </a:ext>
            </a:extLst>
          </p:cNvPr>
          <p:cNvSpPr txBox="1"/>
          <p:nvPr/>
        </p:nvSpPr>
        <p:spPr>
          <a:xfrm>
            <a:off x="6947362" y="5079016"/>
            <a:ext cx="4352010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근속연수가 낮은 사람들보다 높은 사람들이 승진을 한지 오래됨</a:t>
            </a:r>
            <a:endParaRPr lang="ko-KR" altLang="en-US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래픽 8" descr="줄 화살표: 일자형">
            <a:extLst>
              <a:ext uri="{FF2B5EF4-FFF2-40B4-BE49-F238E27FC236}">
                <a16:creationId xmlns:a16="http://schemas.microsoft.com/office/drawing/2014/main" id="{4D0DFFAB-D2AA-FF7F-8E7C-4C7E7218E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380377" y="5945654"/>
            <a:ext cx="569073" cy="569073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ED0342E8-A24C-CD2F-6F2F-B6E82592E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148278" y="5900931"/>
            <a:ext cx="569073" cy="569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7FBF7D-8078-BF0D-B420-3F771DEA329B}"/>
              </a:ext>
            </a:extLst>
          </p:cNvPr>
          <p:cNvSpPr txBox="1"/>
          <p:nvPr/>
        </p:nvSpPr>
        <p:spPr>
          <a:xfrm>
            <a:off x="2116786" y="6030862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연봉상승률에 불만족해서 퇴사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EF4DC-738B-0903-DA9A-AB6A2F4ADD96}"/>
              </a:ext>
            </a:extLst>
          </p:cNvPr>
          <p:cNvSpPr txBox="1"/>
          <p:nvPr/>
        </p:nvSpPr>
        <p:spPr>
          <a:xfrm>
            <a:off x="7866736" y="6000802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승진을 못해서 퇴사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337B82C-5498-2BF7-3FFA-EC5E6CA3A8F1}"/>
              </a:ext>
            </a:extLst>
          </p:cNvPr>
          <p:cNvSpPr/>
          <p:nvPr/>
        </p:nvSpPr>
        <p:spPr>
          <a:xfrm>
            <a:off x="914400" y="880691"/>
            <a:ext cx="10037339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2C189F-5C0D-54D7-BEE2-F727A1126A90}"/>
              </a:ext>
            </a:extLst>
          </p:cNvPr>
          <p:cNvSpPr txBox="1"/>
          <p:nvPr/>
        </p:nvSpPr>
        <p:spPr>
          <a:xfrm>
            <a:off x="904601" y="906508"/>
            <a:ext cx="1011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퇴직자가 재직자보다 근속연수가 짧은 이유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근속연수가 오래되었음에도 퇴사를 한 이유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4689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E9678B4-65CB-E176-AFC5-A2D43490A867}"/>
              </a:ext>
            </a:extLst>
          </p:cNvPr>
          <p:cNvSpPr/>
          <p:nvPr/>
        </p:nvSpPr>
        <p:spPr>
          <a:xfrm>
            <a:off x="914400" y="880691"/>
            <a:ext cx="3414781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47DC7-248D-EF04-8E9D-8DD204CB7EF2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E813605-3849-47F9-2225-F7E914D4D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7" y="1609282"/>
            <a:ext cx="10589225" cy="355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3D9BE7-86A4-0314-F8A0-3AFFB8B2FBFE}"/>
              </a:ext>
            </a:extLst>
          </p:cNvPr>
          <p:cNvSpPr txBox="1"/>
          <p:nvPr/>
        </p:nvSpPr>
        <p:spPr>
          <a:xfrm>
            <a:off x="904601" y="906508"/>
            <a:ext cx="341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퇴사율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부서의 퇴사 이유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73BD6-A102-17FC-979A-FC93B6DA6EEC}"/>
              </a:ext>
            </a:extLst>
          </p:cNvPr>
          <p:cNvSpPr txBox="1"/>
          <p:nvPr/>
        </p:nvSpPr>
        <p:spPr>
          <a:xfrm>
            <a:off x="2510382" y="5738723"/>
            <a:ext cx="753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Sales Representative, Human Resources, Laboratory Technician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7B2FF-D914-631E-D6E9-88B2D95BCCF5}"/>
              </a:ext>
            </a:extLst>
          </p:cNvPr>
          <p:cNvSpPr txBox="1"/>
          <p:nvPr/>
        </p:nvSpPr>
        <p:spPr>
          <a:xfrm>
            <a:off x="2391040" y="1978614"/>
            <a:ext cx="1021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E1812C"/>
                </a:solidFill>
              </a:rPr>
              <a:t>Human</a:t>
            </a:r>
          </a:p>
          <a:p>
            <a:pPr algn="ctr"/>
            <a:r>
              <a:rPr lang="en-US" altLang="ko-KR" sz="1600" dirty="0">
                <a:solidFill>
                  <a:srgbClr val="E1812C"/>
                </a:solidFill>
              </a:rPr>
              <a:t>Resource</a:t>
            </a:r>
            <a:endParaRPr lang="ko-KR" altLang="en-US" sz="1600" dirty="0">
              <a:solidFill>
                <a:srgbClr val="E1812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797F7-BABB-E63A-2883-47A1D867C46E}"/>
              </a:ext>
            </a:extLst>
          </p:cNvPr>
          <p:cNvSpPr txBox="1"/>
          <p:nvPr/>
        </p:nvSpPr>
        <p:spPr>
          <a:xfrm>
            <a:off x="3439141" y="1929548"/>
            <a:ext cx="131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923A"/>
                </a:solidFill>
              </a:rPr>
              <a:t>Laboratory</a:t>
            </a:r>
          </a:p>
          <a:p>
            <a:pPr algn="ctr"/>
            <a:r>
              <a:rPr lang="en-US" altLang="ko-KR" dirty="0">
                <a:solidFill>
                  <a:srgbClr val="3A923A"/>
                </a:solidFill>
              </a:rPr>
              <a:t>Technician</a:t>
            </a:r>
            <a:endParaRPr lang="ko-KR" altLang="en-US" dirty="0">
              <a:solidFill>
                <a:srgbClr val="3A923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F7AEF-9940-8FDB-A44A-9E3E65C16881}"/>
              </a:ext>
            </a:extLst>
          </p:cNvPr>
          <p:cNvSpPr txBox="1"/>
          <p:nvPr/>
        </p:nvSpPr>
        <p:spPr>
          <a:xfrm>
            <a:off x="9877321" y="1188898"/>
            <a:ext cx="171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A9AA35"/>
                </a:solidFill>
              </a:rPr>
              <a:t>Sales</a:t>
            </a:r>
          </a:p>
          <a:p>
            <a:pPr algn="ctr"/>
            <a:r>
              <a:rPr lang="en-US" altLang="ko-KR" sz="1600" dirty="0">
                <a:solidFill>
                  <a:srgbClr val="A9AA35"/>
                </a:solidFill>
              </a:rPr>
              <a:t>Representative</a:t>
            </a:r>
            <a:endParaRPr lang="ko-KR" altLang="en-US" sz="1600" dirty="0">
              <a:solidFill>
                <a:srgbClr val="A9AA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92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1117E8-8391-A1D6-AE6E-A3707528F556}"/>
              </a:ext>
            </a:extLst>
          </p:cNvPr>
          <p:cNvSpPr/>
          <p:nvPr/>
        </p:nvSpPr>
        <p:spPr>
          <a:xfrm>
            <a:off x="914401" y="880691"/>
            <a:ext cx="2111778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47DC7-248D-EF04-8E9D-8DD204CB7EF2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3FF98-8870-F09C-9130-EB0D5C900BE6}"/>
              </a:ext>
            </a:extLst>
          </p:cNvPr>
          <p:cNvSpPr txBox="1"/>
          <p:nvPr/>
        </p:nvSpPr>
        <p:spPr>
          <a:xfrm>
            <a:off x="904601" y="906508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잦은 출장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190C3-35D3-6394-2FB2-47A8253BB14F}"/>
              </a:ext>
            </a:extLst>
          </p:cNvPr>
          <p:cNvSpPr txBox="1"/>
          <p:nvPr/>
        </p:nvSpPr>
        <p:spPr>
          <a:xfrm>
            <a:off x="343548" y="3071271"/>
            <a:ext cx="3425938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퇴사자들의 출장비율을 볼 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퇴사율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Top3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직무 모두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Travel Frequently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비율이 높음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7663" name="그룹 27662">
            <a:extLst>
              <a:ext uri="{FF2B5EF4-FFF2-40B4-BE49-F238E27FC236}">
                <a16:creationId xmlns:a16="http://schemas.microsoft.com/office/drawing/2014/main" id="{BDE8347B-B7F2-8269-53C6-C0AD64E6C087}"/>
              </a:ext>
            </a:extLst>
          </p:cNvPr>
          <p:cNvGrpSpPr/>
          <p:nvPr/>
        </p:nvGrpSpPr>
        <p:grpSpPr>
          <a:xfrm>
            <a:off x="5285798" y="678325"/>
            <a:ext cx="6218548" cy="5901662"/>
            <a:chOff x="4830452" y="285840"/>
            <a:chExt cx="6701431" cy="6359938"/>
          </a:xfrm>
        </p:grpSpPr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FDA340ED-4807-FC63-6DDC-9EF99E6DF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452" y="285840"/>
              <a:ext cx="3060660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1" name="Picture 3">
              <a:extLst>
                <a:ext uri="{FF2B5EF4-FFF2-40B4-BE49-F238E27FC236}">
                  <a16:creationId xmlns:a16="http://schemas.microsoft.com/office/drawing/2014/main" id="{B617FF6C-93E7-ED73-6999-803E2F44A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1883" y="321734"/>
              <a:ext cx="3060000" cy="197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>
              <a:extLst>
                <a:ext uri="{FF2B5EF4-FFF2-40B4-BE49-F238E27FC236}">
                  <a16:creationId xmlns:a16="http://schemas.microsoft.com/office/drawing/2014/main" id="{E8A00C12-D02B-7380-2A97-791450EB7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1883" y="2347174"/>
              <a:ext cx="3060000" cy="197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3" name="Picture 5">
              <a:extLst>
                <a:ext uri="{FF2B5EF4-FFF2-40B4-BE49-F238E27FC236}">
                  <a16:creationId xmlns:a16="http://schemas.microsoft.com/office/drawing/2014/main" id="{3EDFD639-C21E-F3A1-F011-BC8235F10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452" y="2346408"/>
              <a:ext cx="3060000" cy="197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4" name="Picture 6">
              <a:extLst>
                <a:ext uri="{FF2B5EF4-FFF2-40B4-BE49-F238E27FC236}">
                  <a16:creationId xmlns:a16="http://schemas.microsoft.com/office/drawing/2014/main" id="{38E25BDA-C52A-27AC-DC8B-28F81750A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452" y="4556693"/>
              <a:ext cx="3060000" cy="1960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5" name="Picture 7">
              <a:extLst>
                <a:ext uri="{FF2B5EF4-FFF2-40B4-BE49-F238E27FC236}">
                  <a16:creationId xmlns:a16="http://schemas.microsoft.com/office/drawing/2014/main" id="{C118D40A-D6A2-BE3C-91CB-2CDD4AFD6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1883" y="4556693"/>
              <a:ext cx="3060000" cy="197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FB2702-BBBD-5920-B390-3214B045D2DD}"/>
                </a:ext>
              </a:extLst>
            </p:cNvPr>
            <p:cNvGrpSpPr/>
            <p:nvPr/>
          </p:nvGrpSpPr>
          <p:grpSpPr>
            <a:xfrm>
              <a:off x="5235475" y="2092471"/>
              <a:ext cx="2477002" cy="307777"/>
              <a:chOff x="5235475" y="2092471"/>
              <a:chExt cx="2477002" cy="307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035F7A-13AF-E62F-5B86-8DFB2A4DECC8}"/>
                  </a:ext>
                </a:extLst>
              </p:cNvPr>
              <p:cNvSpPr txBox="1"/>
              <p:nvPr/>
            </p:nvSpPr>
            <p:spPr>
              <a:xfrm>
                <a:off x="5235475" y="2092471"/>
                <a:ext cx="7136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출장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X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AC043F-5DFE-F9B3-243B-C640F62A85C9}"/>
                  </a:ext>
                </a:extLst>
              </p:cNvPr>
              <p:cNvSpPr txBox="1"/>
              <p:nvPr/>
            </p:nvSpPr>
            <p:spPr>
              <a:xfrm>
                <a:off x="6192180" y="2092471"/>
                <a:ext cx="5212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자주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6BEF3E-C7EB-92DB-A87F-AEC830B23042}"/>
                  </a:ext>
                </a:extLst>
              </p:cNvPr>
              <p:cNvSpPr txBox="1"/>
              <p:nvPr/>
            </p:nvSpPr>
            <p:spPr>
              <a:xfrm>
                <a:off x="7022865" y="2092471"/>
                <a:ext cx="6896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드물게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ADDF134-ABE7-B457-CB1B-074793FCDA66}"/>
                </a:ext>
              </a:extLst>
            </p:cNvPr>
            <p:cNvGrpSpPr/>
            <p:nvPr/>
          </p:nvGrpSpPr>
          <p:grpSpPr>
            <a:xfrm>
              <a:off x="5235475" y="4146038"/>
              <a:ext cx="2477002" cy="307777"/>
              <a:chOff x="5235475" y="2092471"/>
              <a:chExt cx="2477002" cy="30777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109266-4A4F-962B-1B5D-56C9EE6EC2F4}"/>
                  </a:ext>
                </a:extLst>
              </p:cNvPr>
              <p:cNvSpPr txBox="1"/>
              <p:nvPr/>
            </p:nvSpPr>
            <p:spPr>
              <a:xfrm>
                <a:off x="5235475" y="2092471"/>
                <a:ext cx="7136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출장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X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FD68A9-36DC-0B13-FD53-29B12BC2E6F4}"/>
                  </a:ext>
                </a:extLst>
              </p:cNvPr>
              <p:cNvSpPr txBox="1"/>
              <p:nvPr/>
            </p:nvSpPr>
            <p:spPr>
              <a:xfrm>
                <a:off x="6192180" y="2092471"/>
                <a:ext cx="5212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자주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A9CA3A-A46C-C64E-2A07-12A1C252BF7A}"/>
                  </a:ext>
                </a:extLst>
              </p:cNvPr>
              <p:cNvSpPr txBox="1"/>
              <p:nvPr/>
            </p:nvSpPr>
            <p:spPr>
              <a:xfrm>
                <a:off x="7022865" y="2092471"/>
                <a:ext cx="6896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드물게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D1CBDA6-2EE5-E95A-C03C-C042ED07BE3A}"/>
                </a:ext>
              </a:extLst>
            </p:cNvPr>
            <p:cNvGrpSpPr/>
            <p:nvPr/>
          </p:nvGrpSpPr>
          <p:grpSpPr>
            <a:xfrm>
              <a:off x="5235475" y="6338001"/>
              <a:ext cx="2477002" cy="307777"/>
              <a:chOff x="5235475" y="2092471"/>
              <a:chExt cx="2477002" cy="30777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67AC94-7AF7-F571-4527-156F99688FE3}"/>
                  </a:ext>
                </a:extLst>
              </p:cNvPr>
              <p:cNvSpPr txBox="1"/>
              <p:nvPr/>
            </p:nvSpPr>
            <p:spPr>
              <a:xfrm>
                <a:off x="5235475" y="2092471"/>
                <a:ext cx="7136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출장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X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E6165-DB74-93FF-45AC-32AD096B9734}"/>
                  </a:ext>
                </a:extLst>
              </p:cNvPr>
              <p:cNvSpPr txBox="1"/>
              <p:nvPr/>
            </p:nvSpPr>
            <p:spPr>
              <a:xfrm>
                <a:off x="6192180" y="2092471"/>
                <a:ext cx="5212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자주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80F9ED-E339-4FC9-5A1D-88D290BAE29D}"/>
                  </a:ext>
                </a:extLst>
              </p:cNvPr>
              <p:cNvSpPr txBox="1"/>
              <p:nvPr/>
            </p:nvSpPr>
            <p:spPr>
              <a:xfrm>
                <a:off x="7022865" y="2092471"/>
                <a:ext cx="6896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드물게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CDE890C-C4BB-9580-38AF-6A97D8093C30}"/>
                </a:ext>
              </a:extLst>
            </p:cNvPr>
            <p:cNvGrpSpPr/>
            <p:nvPr/>
          </p:nvGrpSpPr>
          <p:grpSpPr>
            <a:xfrm>
              <a:off x="8876246" y="2092471"/>
              <a:ext cx="2477002" cy="307777"/>
              <a:chOff x="5235475" y="2092471"/>
              <a:chExt cx="2477002" cy="3077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528714-9E7F-03F6-492B-DB592B623498}"/>
                  </a:ext>
                </a:extLst>
              </p:cNvPr>
              <p:cNvSpPr txBox="1"/>
              <p:nvPr/>
            </p:nvSpPr>
            <p:spPr>
              <a:xfrm>
                <a:off x="5235475" y="2092471"/>
                <a:ext cx="7136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출장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X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F4D80E-E2D3-2B36-F526-0E2F2C9D8BF5}"/>
                  </a:ext>
                </a:extLst>
              </p:cNvPr>
              <p:cNvSpPr txBox="1"/>
              <p:nvPr/>
            </p:nvSpPr>
            <p:spPr>
              <a:xfrm>
                <a:off x="6192180" y="2092471"/>
                <a:ext cx="5212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자주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E89E99-D0B2-35CA-874E-5E31F5EE0446}"/>
                  </a:ext>
                </a:extLst>
              </p:cNvPr>
              <p:cNvSpPr txBox="1"/>
              <p:nvPr/>
            </p:nvSpPr>
            <p:spPr>
              <a:xfrm>
                <a:off x="7022865" y="2092471"/>
                <a:ext cx="6896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드물게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2800870-F57D-FE1A-B2A8-11B9240CCB56}"/>
                </a:ext>
              </a:extLst>
            </p:cNvPr>
            <p:cNvGrpSpPr/>
            <p:nvPr/>
          </p:nvGrpSpPr>
          <p:grpSpPr>
            <a:xfrm>
              <a:off x="8876246" y="4146038"/>
              <a:ext cx="2477002" cy="307777"/>
              <a:chOff x="5235475" y="2092471"/>
              <a:chExt cx="2477002" cy="30777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FB8AE49-4C30-8829-7307-38D5989321FC}"/>
                  </a:ext>
                </a:extLst>
              </p:cNvPr>
              <p:cNvSpPr txBox="1"/>
              <p:nvPr/>
            </p:nvSpPr>
            <p:spPr>
              <a:xfrm>
                <a:off x="5235475" y="2092471"/>
                <a:ext cx="7136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출장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X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E2126B-0B9B-31CE-B2DF-7661533F51BB}"/>
                  </a:ext>
                </a:extLst>
              </p:cNvPr>
              <p:cNvSpPr txBox="1"/>
              <p:nvPr/>
            </p:nvSpPr>
            <p:spPr>
              <a:xfrm>
                <a:off x="6192180" y="2092471"/>
                <a:ext cx="5212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자주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648" name="TextBox 27647">
                <a:extLst>
                  <a:ext uri="{FF2B5EF4-FFF2-40B4-BE49-F238E27FC236}">
                    <a16:creationId xmlns:a16="http://schemas.microsoft.com/office/drawing/2014/main" id="{4CE29FEC-84E3-D355-7267-15D4E400AD3C}"/>
                  </a:ext>
                </a:extLst>
              </p:cNvPr>
              <p:cNvSpPr txBox="1"/>
              <p:nvPr/>
            </p:nvSpPr>
            <p:spPr>
              <a:xfrm>
                <a:off x="7022865" y="2092471"/>
                <a:ext cx="6896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드물게</a:t>
                </a:r>
              </a:p>
            </p:txBody>
          </p:sp>
        </p:grpSp>
        <p:grpSp>
          <p:nvGrpSpPr>
            <p:cNvPr id="27649" name="그룹 27648">
              <a:extLst>
                <a:ext uri="{FF2B5EF4-FFF2-40B4-BE49-F238E27FC236}">
                  <a16:creationId xmlns:a16="http://schemas.microsoft.com/office/drawing/2014/main" id="{E808CBF8-00F7-0E55-9FD0-D58439CE11F5}"/>
                </a:ext>
              </a:extLst>
            </p:cNvPr>
            <p:cNvGrpSpPr/>
            <p:nvPr/>
          </p:nvGrpSpPr>
          <p:grpSpPr>
            <a:xfrm>
              <a:off x="8876246" y="6338001"/>
              <a:ext cx="2477002" cy="307777"/>
              <a:chOff x="5235475" y="2092471"/>
              <a:chExt cx="2477002" cy="307777"/>
            </a:xfrm>
          </p:grpSpPr>
          <p:sp>
            <p:nvSpPr>
              <p:cNvPr id="27656" name="TextBox 27655">
                <a:extLst>
                  <a:ext uri="{FF2B5EF4-FFF2-40B4-BE49-F238E27FC236}">
                    <a16:creationId xmlns:a16="http://schemas.microsoft.com/office/drawing/2014/main" id="{1F0E6478-A947-DF7E-A30C-F9AFA78F47D8}"/>
                  </a:ext>
                </a:extLst>
              </p:cNvPr>
              <p:cNvSpPr txBox="1"/>
              <p:nvPr/>
            </p:nvSpPr>
            <p:spPr>
              <a:xfrm>
                <a:off x="5235475" y="2092471"/>
                <a:ext cx="71365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출장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X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657" name="TextBox 27656">
                <a:extLst>
                  <a:ext uri="{FF2B5EF4-FFF2-40B4-BE49-F238E27FC236}">
                    <a16:creationId xmlns:a16="http://schemas.microsoft.com/office/drawing/2014/main" id="{8DD23DD1-9B4B-96D6-60D3-FAB8A0BF4870}"/>
                  </a:ext>
                </a:extLst>
              </p:cNvPr>
              <p:cNvSpPr txBox="1"/>
              <p:nvPr/>
            </p:nvSpPr>
            <p:spPr>
              <a:xfrm>
                <a:off x="6192180" y="2092471"/>
                <a:ext cx="5212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자주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658" name="TextBox 27657">
                <a:extLst>
                  <a:ext uri="{FF2B5EF4-FFF2-40B4-BE49-F238E27FC236}">
                    <a16:creationId xmlns:a16="http://schemas.microsoft.com/office/drawing/2014/main" id="{EFADDF82-42F2-752A-35C3-1C282642E0C7}"/>
                  </a:ext>
                </a:extLst>
              </p:cNvPr>
              <p:cNvSpPr txBox="1"/>
              <p:nvPr/>
            </p:nvSpPr>
            <p:spPr>
              <a:xfrm>
                <a:off x="7022865" y="2092471"/>
                <a:ext cx="6896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드물게</a:t>
                </a:r>
              </a:p>
            </p:txBody>
          </p:sp>
        </p:grpSp>
      </p:grpSp>
      <p:sp>
        <p:nvSpPr>
          <p:cNvPr id="27660" name="TextBox 27659">
            <a:extLst>
              <a:ext uri="{FF2B5EF4-FFF2-40B4-BE49-F238E27FC236}">
                <a16:creationId xmlns:a16="http://schemas.microsoft.com/office/drawing/2014/main" id="{29835655-A960-C81D-7120-B367178450DD}"/>
              </a:ext>
            </a:extLst>
          </p:cNvPr>
          <p:cNvSpPr txBox="1"/>
          <p:nvPr/>
        </p:nvSpPr>
        <p:spPr>
          <a:xfrm>
            <a:off x="4180793" y="3429000"/>
            <a:ext cx="95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Human</a:t>
            </a:r>
          </a:p>
          <a:p>
            <a:pPr algn="ctr"/>
            <a:r>
              <a:rPr lang="en-US" altLang="ko-KR" sz="1400" b="1" dirty="0"/>
              <a:t>Resource</a:t>
            </a:r>
            <a:endParaRPr lang="ko-KR" altLang="en-US" sz="1400" b="1" dirty="0"/>
          </a:p>
        </p:txBody>
      </p:sp>
      <p:sp>
        <p:nvSpPr>
          <p:cNvPr id="27661" name="TextBox 27660">
            <a:extLst>
              <a:ext uri="{FF2B5EF4-FFF2-40B4-BE49-F238E27FC236}">
                <a16:creationId xmlns:a16="http://schemas.microsoft.com/office/drawing/2014/main" id="{D00BEC97-5E65-F714-9484-01070DF49438}"/>
              </a:ext>
            </a:extLst>
          </p:cNvPr>
          <p:cNvSpPr txBox="1"/>
          <p:nvPr/>
        </p:nvSpPr>
        <p:spPr>
          <a:xfrm>
            <a:off x="4026167" y="5250229"/>
            <a:ext cx="1118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Laboratory</a:t>
            </a:r>
          </a:p>
          <a:p>
            <a:pPr algn="ctr"/>
            <a:r>
              <a:rPr lang="en-US" altLang="ko-KR" sz="1400" b="1" dirty="0"/>
              <a:t>Technician</a:t>
            </a:r>
            <a:endParaRPr lang="ko-KR" altLang="en-US" sz="1400" b="1" dirty="0"/>
          </a:p>
        </p:txBody>
      </p:sp>
      <p:sp>
        <p:nvSpPr>
          <p:cNvPr id="27662" name="TextBox 27661">
            <a:extLst>
              <a:ext uri="{FF2B5EF4-FFF2-40B4-BE49-F238E27FC236}">
                <a16:creationId xmlns:a16="http://schemas.microsoft.com/office/drawing/2014/main" id="{227EBB5D-59AE-2986-8A10-B425935BB937}"/>
              </a:ext>
            </a:extLst>
          </p:cNvPr>
          <p:cNvSpPr txBox="1"/>
          <p:nvPr/>
        </p:nvSpPr>
        <p:spPr>
          <a:xfrm>
            <a:off x="3583116" y="1372152"/>
            <a:ext cx="171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Sales</a:t>
            </a:r>
          </a:p>
          <a:p>
            <a:pPr algn="ctr"/>
            <a:r>
              <a:rPr lang="en-US" altLang="ko-KR" sz="1400" b="1" dirty="0"/>
              <a:t>Representative</a:t>
            </a:r>
            <a:endParaRPr lang="ko-KR" altLang="en-US" sz="1400" b="1" dirty="0"/>
          </a:p>
        </p:txBody>
      </p:sp>
      <p:sp>
        <p:nvSpPr>
          <p:cNvPr id="27664" name="TextBox 27663">
            <a:extLst>
              <a:ext uri="{FF2B5EF4-FFF2-40B4-BE49-F238E27FC236}">
                <a16:creationId xmlns:a16="http://schemas.microsoft.com/office/drawing/2014/main" id="{03007DE7-92B5-E82E-400C-0B26A66A51CD}"/>
              </a:ext>
            </a:extLst>
          </p:cNvPr>
          <p:cNvSpPr txBox="1"/>
          <p:nvPr/>
        </p:nvSpPr>
        <p:spPr>
          <a:xfrm>
            <a:off x="5992752" y="284060"/>
            <a:ext cx="171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퇴사자</a:t>
            </a:r>
          </a:p>
        </p:txBody>
      </p:sp>
      <p:sp>
        <p:nvSpPr>
          <p:cNvPr id="27665" name="TextBox 27664">
            <a:extLst>
              <a:ext uri="{FF2B5EF4-FFF2-40B4-BE49-F238E27FC236}">
                <a16:creationId xmlns:a16="http://schemas.microsoft.com/office/drawing/2014/main" id="{7A583F38-AF8A-C733-0CBF-7A2E15955AED}"/>
              </a:ext>
            </a:extLst>
          </p:cNvPr>
          <p:cNvSpPr txBox="1"/>
          <p:nvPr/>
        </p:nvSpPr>
        <p:spPr>
          <a:xfrm>
            <a:off x="9311717" y="284060"/>
            <a:ext cx="171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재직자</a:t>
            </a:r>
          </a:p>
        </p:txBody>
      </p:sp>
    </p:spTree>
    <p:extLst>
      <p:ext uri="{BB962C8B-B14F-4D97-AF65-F5344CB8AC3E}">
        <p14:creationId xmlns:p14="http://schemas.microsoft.com/office/powerpoint/2010/main" val="1894498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1563C5-A260-F3C1-3F53-EB5B8FB79C1B}"/>
              </a:ext>
            </a:extLst>
          </p:cNvPr>
          <p:cNvSpPr/>
          <p:nvPr/>
        </p:nvSpPr>
        <p:spPr>
          <a:xfrm>
            <a:off x="914401" y="880691"/>
            <a:ext cx="2677154" cy="472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EDA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47DC7-248D-EF04-8E9D-8DD204CB7EF2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3FF98-8870-F09C-9130-EB0D5C900BE6}"/>
              </a:ext>
            </a:extLst>
          </p:cNvPr>
          <p:cNvSpPr txBox="1"/>
          <p:nvPr/>
        </p:nvSpPr>
        <p:spPr>
          <a:xfrm>
            <a:off x="904601" y="90650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결혼여부와 직무만족도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A889A3A-AD47-93B6-8980-5C9798F1C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36" y="1603333"/>
            <a:ext cx="1980000" cy="12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>
            <a:extLst>
              <a:ext uri="{FF2B5EF4-FFF2-40B4-BE49-F238E27FC236}">
                <a16:creationId xmlns:a16="http://schemas.microsoft.com/office/drawing/2014/main" id="{61E87F58-C571-E21A-C665-FCB170ED8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64" y="1590756"/>
            <a:ext cx="1980000" cy="12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>
            <a:extLst>
              <a:ext uri="{FF2B5EF4-FFF2-40B4-BE49-F238E27FC236}">
                <a16:creationId xmlns:a16="http://schemas.microsoft.com/office/drawing/2014/main" id="{15EC251F-D289-6ABA-C70E-F07D896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996" y="3279519"/>
            <a:ext cx="1980000" cy="12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8" name="Picture 16">
            <a:extLst>
              <a:ext uri="{FF2B5EF4-FFF2-40B4-BE49-F238E27FC236}">
                <a16:creationId xmlns:a16="http://schemas.microsoft.com/office/drawing/2014/main" id="{97592A19-051E-5FA8-5391-5F394C113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962" y="4933215"/>
            <a:ext cx="1980000" cy="12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2" name="Picture 20">
            <a:extLst>
              <a:ext uri="{FF2B5EF4-FFF2-40B4-BE49-F238E27FC236}">
                <a16:creationId xmlns:a16="http://schemas.microsoft.com/office/drawing/2014/main" id="{4767249E-8111-58B5-81C6-7B2CEB8A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490" y="4920638"/>
            <a:ext cx="1980000" cy="12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E2BC9-AD6A-187A-ED16-77BB7F5DD416}"/>
              </a:ext>
            </a:extLst>
          </p:cNvPr>
          <p:cNvSpPr txBox="1"/>
          <p:nvPr/>
        </p:nvSpPr>
        <p:spPr>
          <a:xfrm>
            <a:off x="2046877" y="207308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Sales</a:t>
            </a:r>
          </a:p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Representative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66BF7-F33B-9D38-E486-8AAE5F11D158}"/>
              </a:ext>
            </a:extLst>
          </p:cNvPr>
          <p:cNvSpPr txBox="1"/>
          <p:nvPr/>
        </p:nvSpPr>
        <p:spPr>
          <a:xfrm>
            <a:off x="2175795" y="3638765"/>
            <a:ext cx="89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Human</a:t>
            </a:r>
          </a:p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Resources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50CD3-9A57-5C13-0814-D3330AC90E4F}"/>
              </a:ext>
            </a:extLst>
          </p:cNvPr>
          <p:cNvSpPr txBox="1"/>
          <p:nvPr/>
        </p:nvSpPr>
        <p:spPr>
          <a:xfrm>
            <a:off x="2194054" y="5342832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Laboratory</a:t>
            </a:r>
          </a:p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Technician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D946B-F62D-F277-9881-8CA3C272A793}"/>
              </a:ext>
            </a:extLst>
          </p:cNvPr>
          <p:cNvSpPr txBox="1"/>
          <p:nvPr/>
        </p:nvSpPr>
        <p:spPr>
          <a:xfrm>
            <a:off x="4221631" y="6267548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퇴사자 직업 만족도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83F34-2F11-1BA8-2E15-9A2BEE377690}"/>
              </a:ext>
            </a:extLst>
          </p:cNvPr>
          <p:cNvSpPr txBox="1"/>
          <p:nvPr/>
        </p:nvSpPr>
        <p:spPr>
          <a:xfrm>
            <a:off x="7327883" y="6254970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퇴사자 직업 만족도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41B1F6-8B85-E19A-3323-A71FD4D03B3D}"/>
              </a:ext>
            </a:extLst>
          </p:cNvPr>
          <p:cNvGrpSpPr/>
          <p:nvPr/>
        </p:nvGrpSpPr>
        <p:grpSpPr>
          <a:xfrm>
            <a:off x="8374175" y="373455"/>
            <a:ext cx="3643655" cy="410231"/>
            <a:chOff x="6709083" y="570434"/>
            <a:chExt cx="3643655" cy="41023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F7929D-CE06-EE8A-6973-62B1EF89C64B}"/>
                </a:ext>
              </a:extLst>
            </p:cNvPr>
            <p:cNvSpPr/>
            <p:nvPr/>
          </p:nvSpPr>
          <p:spPr>
            <a:xfrm>
              <a:off x="6709083" y="629510"/>
              <a:ext cx="226037" cy="251181"/>
            </a:xfrm>
            <a:prstGeom prst="rect">
              <a:avLst/>
            </a:prstGeom>
            <a:solidFill>
              <a:srgbClr val="327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2B9B93-8BC3-5515-C47F-0DE18467EDE3}"/>
                </a:ext>
              </a:extLst>
            </p:cNvPr>
            <p:cNvSpPr txBox="1"/>
            <p:nvPr/>
          </p:nvSpPr>
          <p:spPr>
            <a:xfrm>
              <a:off x="6939979" y="570434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74DD90-233C-269B-37A9-FEA9A7B1A3FE}"/>
                </a:ext>
              </a:extLst>
            </p:cNvPr>
            <p:cNvSpPr/>
            <p:nvPr/>
          </p:nvSpPr>
          <p:spPr>
            <a:xfrm>
              <a:off x="7667026" y="629510"/>
              <a:ext cx="226037" cy="251181"/>
            </a:xfrm>
            <a:prstGeom prst="rect">
              <a:avLst/>
            </a:prstGeom>
            <a:solidFill>
              <a:srgbClr val="E181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69513D-3CC9-81D4-FBAE-64711287CFDB}"/>
                </a:ext>
              </a:extLst>
            </p:cNvPr>
            <p:cNvSpPr txBox="1"/>
            <p:nvPr/>
          </p:nvSpPr>
          <p:spPr>
            <a:xfrm>
              <a:off x="7897922" y="570434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점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24C882-DBFE-E5F5-0EF1-31D41C759DA7}"/>
                </a:ext>
              </a:extLst>
            </p:cNvPr>
            <p:cNvSpPr/>
            <p:nvPr/>
          </p:nvSpPr>
          <p:spPr>
            <a:xfrm>
              <a:off x="8624969" y="670409"/>
              <a:ext cx="226037" cy="251181"/>
            </a:xfrm>
            <a:prstGeom prst="rect">
              <a:avLst/>
            </a:prstGeom>
            <a:solidFill>
              <a:srgbClr val="3A92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9DEC56-2242-CE9C-465B-8DE039235CBB}"/>
                </a:ext>
              </a:extLst>
            </p:cNvPr>
            <p:cNvSpPr txBox="1"/>
            <p:nvPr/>
          </p:nvSpPr>
          <p:spPr>
            <a:xfrm>
              <a:off x="8855865" y="611333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C46F66-30A8-7B43-EFA5-3D3F178BA3E8}"/>
                </a:ext>
              </a:extLst>
            </p:cNvPr>
            <p:cNvSpPr/>
            <p:nvPr/>
          </p:nvSpPr>
          <p:spPr>
            <a:xfrm>
              <a:off x="9581309" y="670409"/>
              <a:ext cx="226037" cy="251181"/>
            </a:xfrm>
            <a:prstGeom prst="rect">
              <a:avLst/>
            </a:prstGeom>
            <a:solidFill>
              <a:srgbClr val="C0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69CC70-43FE-5ADA-DAAC-E697BC0F6E05}"/>
                </a:ext>
              </a:extLst>
            </p:cNvPr>
            <p:cNvSpPr txBox="1"/>
            <p:nvPr/>
          </p:nvSpPr>
          <p:spPr>
            <a:xfrm>
              <a:off x="9812205" y="611333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점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9FE9232-1ED1-579B-19C1-C3563764B7B2}"/>
              </a:ext>
            </a:extLst>
          </p:cNvPr>
          <p:cNvCxnSpPr/>
          <p:nvPr/>
        </p:nvCxnSpPr>
        <p:spPr>
          <a:xfrm>
            <a:off x="6981361" y="1353288"/>
            <a:ext cx="0" cy="493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3887AF-E1C2-C9DD-596F-EE7BD764D5AB}"/>
              </a:ext>
            </a:extLst>
          </p:cNvPr>
          <p:cNvCxnSpPr>
            <a:cxnSpLocks/>
          </p:cNvCxnSpPr>
          <p:nvPr/>
        </p:nvCxnSpPr>
        <p:spPr>
          <a:xfrm flipH="1" flipV="1">
            <a:off x="1913852" y="2997934"/>
            <a:ext cx="8189695" cy="11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6B4E850-BE33-1F11-9F07-E4B65251A331}"/>
              </a:ext>
            </a:extLst>
          </p:cNvPr>
          <p:cNvCxnSpPr>
            <a:cxnSpLocks/>
          </p:cNvCxnSpPr>
          <p:nvPr/>
        </p:nvCxnSpPr>
        <p:spPr>
          <a:xfrm flipH="1" flipV="1">
            <a:off x="1913852" y="4626794"/>
            <a:ext cx="8189695" cy="11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0E2576-A2C6-5743-C290-4709B678B5AB}"/>
              </a:ext>
            </a:extLst>
          </p:cNvPr>
          <p:cNvSpPr txBox="1"/>
          <p:nvPr/>
        </p:nvSpPr>
        <p:spPr>
          <a:xfrm>
            <a:off x="7801969" y="3582295"/>
            <a:ext cx="1281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부서는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미혼 퇴사자 없음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63223D-7C92-E024-917D-6011423EACCF}"/>
              </a:ext>
            </a:extLst>
          </p:cNvPr>
          <p:cNvCxnSpPr/>
          <p:nvPr/>
        </p:nvCxnSpPr>
        <p:spPr>
          <a:xfrm>
            <a:off x="3698900" y="1353288"/>
            <a:ext cx="0" cy="493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83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EA8A32D-B921-B6FA-80F4-01F123E356B2}"/>
              </a:ext>
            </a:extLst>
          </p:cNvPr>
          <p:cNvSpPr/>
          <p:nvPr/>
        </p:nvSpPr>
        <p:spPr>
          <a:xfrm>
            <a:off x="933060" y="1065129"/>
            <a:ext cx="7763074" cy="19113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피처 선정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298E55-375C-0D86-A45F-E78A7E8E81AD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CD5C5-BD06-F77B-B0A6-75E1AD6819BF}"/>
              </a:ext>
            </a:extLst>
          </p:cNvPr>
          <p:cNvSpPr txBox="1"/>
          <p:nvPr/>
        </p:nvSpPr>
        <p:spPr>
          <a:xfrm>
            <a:off x="1007708" y="1093122"/>
            <a:ext cx="8145625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 분석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attrition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상관관계가 강한 변수를 찾으려 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✔️ 수치형 변수와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attrition : t-test(attrition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이진 변수이므로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✔️ 범주형 변수와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attrition :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언더샘플링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오버샘플링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카이제곱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검정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PCA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추가로 진행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BD7CA8-A62F-A918-D052-65CD834A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0" y="3331744"/>
            <a:ext cx="5647268" cy="303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D319AD-1F09-1DDE-3BDD-08984461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05" y="3301639"/>
            <a:ext cx="4753947" cy="303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9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F5CEDA-128B-F0FF-D5C1-92D05FDE8AD4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747E48D-7918-9B02-31E0-0C48A4CFFA54}"/>
              </a:ext>
            </a:extLst>
          </p:cNvPr>
          <p:cNvSpPr/>
          <p:nvPr/>
        </p:nvSpPr>
        <p:spPr>
          <a:xfrm>
            <a:off x="933063" y="927346"/>
            <a:ext cx="2969824" cy="509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0261F-2213-838F-7BAA-79D3BDB54A82}"/>
              </a:ext>
            </a:extLst>
          </p:cNvPr>
          <p:cNvSpPr txBox="1"/>
          <p:nvPr/>
        </p:nvSpPr>
        <p:spPr>
          <a:xfrm>
            <a:off x="961055" y="990487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퇴사자 예측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만들기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B369F4E3-2E22-4FBB-BB08-834DB23CBB5D}"/>
              </a:ext>
            </a:extLst>
          </p:cNvPr>
          <p:cNvSpPr/>
          <p:nvPr/>
        </p:nvSpPr>
        <p:spPr>
          <a:xfrm>
            <a:off x="1156996" y="1856785"/>
            <a:ext cx="4310743" cy="923730"/>
          </a:xfrm>
          <a:prstGeom prst="homePlate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6492B48A-8D6B-F070-F5C0-5DCA371AFFE1}"/>
              </a:ext>
            </a:extLst>
          </p:cNvPr>
          <p:cNvSpPr/>
          <p:nvPr/>
        </p:nvSpPr>
        <p:spPr>
          <a:xfrm>
            <a:off x="6587413" y="1856785"/>
            <a:ext cx="4310743" cy="923730"/>
          </a:xfrm>
          <a:prstGeom prst="homePlate">
            <a:avLst/>
          </a:prstGeom>
          <a:solidFill>
            <a:srgbClr val="EDEDED"/>
          </a:solidFill>
          <a:ln w="28575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4CF033-7D6C-64E9-895D-E05D54371B2C}"/>
              </a:ext>
            </a:extLst>
          </p:cNvPr>
          <p:cNvSpPr/>
          <p:nvPr/>
        </p:nvSpPr>
        <p:spPr>
          <a:xfrm>
            <a:off x="1156996" y="3195725"/>
            <a:ext cx="3918857" cy="480528"/>
          </a:xfrm>
          <a:prstGeom prst="rect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파생변수 생성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컬럼 제거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1A4D24-F37D-7254-6F45-04983809AD37}"/>
              </a:ext>
            </a:extLst>
          </p:cNvPr>
          <p:cNvSpPr/>
          <p:nvPr/>
        </p:nvSpPr>
        <p:spPr>
          <a:xfrm>
            <a:off x="1156995" y="3834098"/>
            <a:ext cx="3918857" cy="480528"/>
          </a:xfrm>
          <a:prstGeom prst="rect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standard-scaling(</a:t>
            </a:r>
            <a:r>
              <a:rPr lang="ko-KR" altLang="en-US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수치형 피처</a:t>
            </a:r>
            <a:r>
              <a:rPr lang="en-US" altLang="ko-KR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C03D3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499CD2-F153-FA24-AACE-8872E4A9CA50}"/>
              </a:ext>
            </a:extLst>
          </p:cNvPr>
          <p:cNvSpPr/>
          <p:nvPr/>
        </p:nvSpPr>
        <p:spPr>
          <a:xfrm>
            <a:off x="1156995" y="4446686"/>
            <a:ext cx="3918857" cy="480528"/>
          </a:xfrm>
          <a:prstGeom prst="rect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one-hot-encoding(</a:t>
            </a:r>
            <a:r>
              <a:rPr lang="ko-KR" altLang="en-US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피처</a:t>
            </a:r>
            <a:r>
              <a:rPr lang="en-US" altLang="ko-KR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C03D3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12E5ED-BE46-8538-B818-0D4289FB1671}"/>
              </a:ext>
            </a:extLst>
          </p:cNvPr>
          <p:cNvSpPr/>
          <p:nvPr/>
        </p:nvSpPr>
        <p:spPr>
          <a:xfrm>
            <a:off x="1156994" y="5073120"/>
            <a:ext cx="3918857" cy="480528"/>
          </a:xfrm>
          <a:prstGeom prst="rect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병합 및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train-test set 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B9BFC8-7A3B-E045-7B68-943ADD81053A}"/>
              </a:ext>
            </a:extLst>
          </p:cNvPr>
          <p:cNvSpPr/>
          <p:nvPr/>
        </p:nvSpPr>
        <p:spPr>
          <a:xfrm>
            <a:off x="1156994" y="5699555"/>
            <a:ext cx="3918857" cy="480528"/>
          </a:xfrm>
          <a:prstGeom prst="rect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ADASYN </a:t>
            </a:r>
            <a:r>
              <a:rPr lang="ko-KR" altLang="en-US" b="1" dirty="0" err="1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오버샘플링</a:t>
            </a:r>
            <a:r>
              <a:rPr lang="en-US" altLang="ko-KR" b="1" dirty="0">
                <a:solidFill>
                  <a:srgbClr val="C03D3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(train set)</a:t>
            </a:r>
            <a:endParaRPr lang="ko-KR" altLang="en-US" b="1" dirty="0">
              <a:solidFill>
                <a:srgbClr val="C03D3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716C4C-6079-E633-7BF7-094CEAB58DC2}"/>
              </a:ext>
            </a:extLst>
          </p:cNvPr>
          <p:cNvSpPr/>
          <p:nvPr/>
        </p:nvSpPr>
        <p:spPr>
          <a:xfrm>
            <a:off x="8612156" y="3261042"/>
            <a:ext cx="2286000" cy="720792"/>
          </a:xfrm>
          <a:prstGeom prst="rect">
            <a:avLst/>
          </a:prstGeom>
          <a:solidFill>
            <a:srgbClr val="EDEDED"/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Logistic Regression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01986-0487-C45C-408D-78E9ED99ABFB}"/>
              </a:ext>
            </a:extLst>
          </p:cNvPr>
          <p:cNvSpPr/>
          <p:nvPr/>
        </p:nvSpPr>
        <p:spPr>
          <a:xfrm>
            <a:off x="8621487" y="4326554"/>
            <a:ext cx="2286000" cy="720792"/>
          </a:xfrm>
          <a:prstGeom prst="rect">
            <a:avLst/>
          </a:prstGeom>
          <a:solidFill>
            <a:srgbClr val="EDEDED"/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Classifier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BF31BD-65D4-0B49-59B7-BC060C739A5E}"/>
              </a:ext>
            </a:extLst>
          </p:cNvPr>
          <p:cNvSpPr/>
          <p:nvPr/>
        </p:nvSpPr>
        <p:spPr>
          <a:xfrm>
            <a:off x="8621487" y="5459291"/>
            <a:ext cx="2286000" cy="720792"/>
          </a:xfrm>
          <a:prstGeom prst="rect">
            <a:avLst/>
          </a:prstGeom>
          <a:solidFill>
            <a:srgbClr val="EDEDED"/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AdaBoost Classifier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7ACD86-B123-6996-2AE2-78711C10EAB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903029" y="3621438"/>
            <a:ext cx="709127" cy="0"/>
          </a:xfrm>
          <a:prstGeom prst="line">
            <a:avLst/>
          </a:prstGeom>
          <a:ln w="38100">
            <a:solidFill>
              <a:srgbClr val="567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5EF31D-A489-4E3D-4C63-61D16F7DE099}"/>
              </a:ext>
            </a:extLst>
          </p:cNvPr>
          <p:cNvCxnSpPr>
            <a:cxnSpLocks/>
          </p:cNvCxnSpPr>
          <p:nvPr/>
        </p:nvCxnSpPr>
        <p:spPr>
          <a:xfrm>
            <a:off x="7903027" y="5810356"/>
            <a:ext cx="709127" cy="0"/>
          </a:xfrm>
          <a:prstGeom prst="line">
            <a:avLst/>
          </a:prstGeom>
          <a:ln w="38100">
            <a:solidFill>
              <a:srgbClr val="567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73F53B-1350-1267-9A9D-AB09EA5421E1}"/>
              </a:ext>
            </a:extLst>
          </p:cNvPr>
          <p:cNvCxnSpPr>
            <a:cxnSpLocks/>
          </p:cNvCxnSpPr>
          <p:nvPr/>
        </p:nvCxnSpPr>
        <p:spPr>
          <a:xfrm>
            <a:off x="7231224" y="4686950"/>
            <a:ext cx="1380931" cy="0"/>
          </a:xfrm>
          <a:prstGeom prst="line">
            <a:avLst/>
          </a:prstGeom>
          <a:ln w="38100">
            <a:solidFill>
              <a:srgbClr val="567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842401-BA89-DD97-CE20-0971C14DE996}"/>
              </a:ext>
            </a:extLst>
          </p:cNvPr>
          <p:cNvCxnSpPr>
            <a:cxnSpLocks/>
          </p:cNvCxnSpPr>
          <p:nvPr/>
        </p:nvCxnSpPr>
        <p:spPr>
          <a:xfrm>
            <a:off x="7903027" y="3602776"/>
            <a:ext cx="0" cy="2226242"/>
          </a:xfrm>
          <a:prstGeom prst="line">
            <a:avLst/>
          </a:prstGeom>
          <a:ln w="38100">
            <a:solidFill>
              <a:srgbClr val="567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7493FC-BBCC-A67D-AD8C-30C80467FCC3}"/>
              </a:ext>
            </a:extLst>
          </p:cNvPr>
          <p:cNvSpPr/>
          <p:nvPr/>
        </p:nvSpPr>
        <p:spPr>
          <a:xfrm>
            <a:off x="6204857" y="4283526"/>
            <a:ext cx="1166326" cy="720792"/>
          </a:xfrm>
          <a:prstGeom prst="rect">
            <a:avLst/>
          </a:prstGeom>
          <a:solidFill>
            <a:srgbClr val="EDEDED"/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 ML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2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36DF5D-C1F6-2F97-F553-3B6E1EA372D8}"/>
              </a:ext>
            </a:extLst>
          </p:cNvPr>
          <p:cNvSpPr txBox="1"/>
          <p:nvPr/>
        </p:nvSpPr>
        <p:spPr>
          <a:xfrm>
            <a:off x="448732" y="321733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3DBCF-72B0-EF91-3FB9-1F62BA197F98}"/>
              </a:ext>
            </a:extLst>
          </p:cNvPr>
          <p:cNvSpPr txBox="1"/>
          <p:nvPr/>
        </p:nvSpPr>
        <p:spPr>
          <a:xfrm>
            <a:off x="9707695" y="388142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차은서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591AD-1976-AA37-F58C-09E5C7BFF12B}"/>
              </a:ext>
            </a:extLst>
          </p:cNvPr>
          <p:cNvSpPr txBox="1"/>
          <p:nvPr/>
        </p:nvSpPr>
        <p:spPr>
          <a:xfrm>
            <a:off x="7134077" y="388142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조세연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350C3-19C9-F842-ED49-7122CD0A5895}"/>
              </a:ext>
            </a:extLst>
          </p:cNvPr>
          <p:cNvSpPr txBox="1"/>
          <p:nvPr/>
        </p:nvSpPr>
        <p:spPr>
          <a:xfrm>
            <a:off x="4352763" y="388142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임승민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6370C-3791-EE04-A8AF-F3B33A77F2C1}"/>
              </a:ext>
            </a:extLst>
          </p:cNvPr>
          <p:cNvSpPr txBox="1"/>
          <p:nvPr/>
        </p:nvSpPr>
        <p:spPr>
          <a:xfrm>
            <a:off x="1571449" y="378190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김조은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래픽 15" descr="화환">
            <a:extLst>
              <a:ext uri="{FF2B5EF4-FFF2-40B4-BE49-F238E27FC236}">
                <a16:creationId xmlns:a16="http://schemas.microsoft.com/office/drawing/2014/main" id="{5A2CEBDA-FB87-4B42-34EB-AF7851405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3547" y="3666825"/>
            <a:ext cx="399270" cy="3992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5A4E51-C311-70AF-E86C-77A21E9CCAD2}"/>
              </a:ext>
            </a:extLst>
          </p:cNvPr>
          <p:cNvSpPr txBox="1"/>
          <p:nvPr/>
        </p:nvSpPr>
        <p:spPr>
          <a:xfrm>
            <a:off x="1154909" y="4324624"/>
            <a:ext cx="1763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깃헙관리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고도화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코드취합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19C18-348A-88BE-90BD-56AC93F8BE07}"/>
              </a:ext>
            </a:extLst>
          </p:cNvPr>
          <p:cNvSpPr txBox="1"/>
          <p:nvPr/>
        </p:nvSpPr>
        <p:spPr>
          <a:xfrm>
            <a:off x="3887892" y="4463123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고도화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설문지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BF64C-ED24-0ADA-05B4-5F7961CB1B93}"/>
              </a:ext>
            </a:extLst>
          </p:cNvPr>
          <p:cNvSpPr txBox="1"/>
          <p:nvPr/>
        </p:nvSpPr>
        <p:spPr>
          <a:xfrm>
            <a:off x="6442381" y="4419538"/>
            <a:ext cx="2260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PM</a:t>
            </a:r>
          </a:p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대시보드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발표자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1183CC-93C8-D4A9-0DD3-607DE16201E4}"/>
              </a:ext>
            </a:extLst>
          </p:cNvPr>
          <p:cNvSpPr txBox="1"/>
          <p:nvPr/>
        </p:nvSpPr>
        <p:spPr>
          <a:xfrm>
            <a:off x="9167659" y="4419538"/>
            <a:ext cx="2260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대시보드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설문지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020D52-1E87-C890-9B99-F832E74D1D7D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140D80-662B-7155-9F4B-48BAABBEF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75" y="1145168"/>
            <a:ext cx="2519793" cy="2519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71D91C-987E-A39F-8DC7-CC5C6E198480}"/>
              </a:ext>
            </a:extLst>
          </p:cNvPr>
          <p:cNvSpPr txBox="1"/>
          <p:nvPr/>
        </p:nvSpPr>
        <p:spPr>
          <a:xfrm>
            <a:off x="5803616" y="6284777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공통 역할 </a:t>
            </a:r>
            <a:r>
              <a:rPr lang="en-US" altLang="ko-KR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도메인 조사</a:t>
            </a:r>
            <a:r>
              <a:rPr lang="en-US" altLang="ko-KR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EDA, </a:t>
            </a:r>
            <a:r>
              <a:rPr lang="ko-KR" alt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발표 자료 제작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F718B76-42DD-C9C0-6E3B-99E5A0AE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02" y="1505347"/>
            <a:ext cx="1989838" cy="19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68E59BA-997B-B937-BD2F-48E1E7B6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81667" l="41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14" y="1191445"/>
            <a:ext cx="2756567" cy="275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A7E93E-1943-5923-F2D6-F4A1E230D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713" y="1515132"/>
            <a:ext cx="2260556" cy="22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146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7827D-F023-0AB2-5FC7-7B4E0A3FB88B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92956A-CA54-9C4A-B97F-F0068AFB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01" y="1806952"/>
            <a:ext cx="6242828" cy="464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B90B91-E7E7-52EF-999C-B0C4509F47B1}"/>
              </a:ext>
            </a:extLst>
          </p:cNvPr>
          <p:cNvSpPr/>
          <p:nvPr/>
        </p:nvSpPr>
        <p:spPr>
          <a:xfrm>
            <a:off x="933063" y="927346"/>
            <a:ext cx="2969824" cy="509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CB837-F065-043B-BC0B-7C67FD42D813}"/>
              </a:ext>
            </a:extLst>
          </p:cNvPr>
          <p:cNvSpPr txBox="1"/>
          <p:nvPr/>
        </p:nvSpPr>
        <p:spPr>
          <a:xfrm>
            <a:off x="961055" y="990487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문제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불균형</a:t>
            </a:r>
          </a:p>
        </p:txBody>
      </p:sp>
    </p:spTree>
    <p:extLst>
      <p:ext uri="{BB962C8B-B14F-4D97-AF65-F5344CB8AC3E}">
        <p14:creationId xmlns:p14="http://schemas.microsoft.com/office/powerpoint/2010/main" val="2867028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7827D-F023-0AB2-5FC7-7B4E0A3FB88B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B90B91-E7E7-52EF-999C-B0C4509F47B1}"/>
              </a:ext>
            </a:extLst>
          </p:cNvPr>
          <p:cNvSpPr/>
          <p:nvPr/>
        </p:nvSpPr>
        <p:spPr>
          <a:xfrm>
            <a:off x="933063" y="927346"/>
            <a:ext cx="2969824" cy="509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CB837-F065-043B-BC0B-7C67FD42D813}"/>
              </a:ext>
            </a:extLst>
          </p:cNvPr>
          <p:cNvSpPr txBox="1"/>
          <p:nvPr/>
        </p:nvSpPr>
        <p:spPr>
          <a:xfrm>
            <a:off x="961055" y="990487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선정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평가지표 선정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259C80-56C1-60A9-8FE6-7B39E0BD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05" y="1793555"/>
            <a:ext cx="49339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615A568-4C01-90F3-D62D-7F99F94A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05" y="3999148"/>
            <a:ext cx="49339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159C1-9447-F2F8-97C6-5E9FE3FF73FA}"/>
              </a:ext>
            </a:extLst>
          </p:cNvPr>
          <p:cNvSpPr txBox="1"/>
          <p:nvPr/>
        </p:nvSpPr>
        <p:spPr>
          <a:xfrm>
            <a:off x="6271621" y="1701743"/>
            <a:ext cx="5326324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오버샘플링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기법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ADASYN(Adaptive Synthetic Sampling)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SMOTE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업그레이드 버전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ADASYN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소수 클래스 데이터 포인트의 밀도를 기준으로 가상 데이터 포인트를 생성하기 때문에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SMOTE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데이터 분포의 차이를 보다 잘 보완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 자연스러운 데이터 분포를 생성하고 모델이 학습하는 특성을 보다 실제 데이터에 가깝게 만들어 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확인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피처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df_raw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+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로지스틱 기본 모델 사용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 확인 결과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ADASYN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성능이 조금 향상됨을 볼 수 있음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719B86-70CB-564B-ADB0-51248956C0E1}"/>
              </a:ext>
            </a:extLst>
          </p:cNvPr>
          <p:cNvSpPr/>
          <p:nvPr/>
        </p:nvSpPr>
        <p:spPr>
          <a:xfrm>
            <a:off x="6186917" y="1701743"/>
            <a:ext cx="5495731" cy="4353824"/>
          </a:xfrm>
          <a:prstGeom prst="rect">
            <a:avLst/>
          </a:prstGeom>
          <a:noFill/>
          <a:ln w="381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305FDC-AED2-DC3A-0F85-16042E4D07D5}"/>
              </a:ext>
            </a:extLst>
          </p:cNvPr>
          <p:cNvSpPr/>
          <p:nvPr/>
        </p:nvSpPr>
        <p:spPr>
          <a:xfrm>
            <a:off x="4300987" y="4994510"/>
            <a:ext cx="435429" cy="2830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D062D7-CAAE-0C85-8A0F-0B1AF18AED31}"/>
              </a:ext>
            </a:extLst>
          </p:cNvPr>
          <p:cNvSpPr/>
          <p:nvPr/>
        </p:nvSpPr>
        <p:spPr>
          <a:xfrm>
            <a:off x="4165520" y="2767706"/>
            <a:ext cx="435429" cy="2830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78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F5CEDA-128B-F0FF-D5C1-92D05FDE8AD4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747E48D-7918-9B02-31E0-0C48A4CFFA54}"/>
              </a:ext>
            </a:extLst>
          </p:cNvPr>
          <p:cNvSpPr/>
          <p:nvPr/>
        </p:nvSpPr>
        <p:spPr>
          <a:xfrm>
            <a:off x="933063" y="927346"/>
            <a:ext cx="2969824" cy="509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0261F-2213-838F-7BAA-79D3BDB54A82}"/>
              </a:ext>
            </a:extLst>
          </p:cNvPr>
          <p:cNvSpPr txBox="1"/>
          <p:nvPr/>
        </p:nvSpPr>
        <p:spPr>
          <a:xfrm>
            <a:off x="961055" y="990487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퇴사자 예측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만들기</a:t>
            </a: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B369F4E3-2E22-4FBB-BB08-834DB23CBB5D}"/>
              </a:ext>
            </a:extLst>
          </p:cNvPr>
          <p:cNvSpPr/>
          <p:nvPr/>
        </p:nvSpPr>
        <p:spPr>
          <a:xfrm>
            <a:off x="1156996" y="1856785"/>
            <a:ext cx="4310743" cy="923730"/>
          </a:xfrm>
          <a:prstGeom prst="homePlate">
            <a:avLst/>
          </a:prstGeom>
          <a:solidFill>
            <a:srgbClr val="EDEDED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6492B48A-8D6B-F070-F5C0-5DCA371AFFE1}"/>
              </a:ext>
            </a:extLst>
          </p:cNvPr>
          <p:cNvSpPr/>
          <p:nvPr/>
        </p:nvSpPr>
        <p:spPr>
          <a:xfrm>
            <a:off x="6587413" y="1856785"/>
            <a:ext cx="4310743" cy="923730"/>
          </a:xfrm>
          <a:prstGeom prst="homePlate">
            <a:avLst/>
          </a:prstGeom>
          <a:solidFill>
            <a:srgbClr val="AABAB8">
              <a:alpha val="64000"/>
            </a:srgbClr>
          </a:solidFill>
          <a:ln w="28575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4CF033-7D6C-64E9-895D-E05D54371B2C}"/>
              </a:ext>
            </a:extLst>
          </p:cNvPr>
          <p:cNvSpPr/>
          <p:nvPr/>
        </p:nvSpPr>
        <p:spPr>
          <a:xfrm>
            <a:off x="1156996" y="3195725"/>
            <a:ext cx="3918857" cy="480528"/>
          </a:xfrm>
          <a:prstGeom prst="rect">
            <a:avLst/>
          </a:prstGeom>
          <a:solidFill>
            <a:srgbClr val="EDEDED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파생변수 생성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컬럼 제거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1A4D24-F37D-7254-6F45-04983809AD37}"/>
              </a:ext>
            </a:extLst>
          </p:cNvPr>
          <p:cNvSpPr/>
          <p:nvPr/>
        </p:nvSpPr>
        <p:spPr>
          <a:xfrm>
            <a:off x="1156995" y="3834098"/>
            <a:ext cx="3918857" cy="480528"/>
          </a:xfrm>
          <a:prstGeom prst="rect">
            <a:avLst/>
          </a:prstGeom>
          <a:solidFill>
            <a:srgbClr val="EDEDED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standard-scaling(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수치형 피처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499CD2-F153-FA24-AACE-8872E4A9CA50}"/>
              </a:ext>
            </a:extLst>
          </p:cNvPr>
          <p:cNvSpPr/>
          <p:nvPr/>
        </p:nvSpPr>
        <p:spPr>
          <a:xfrm>
            <a:off x="1156995" y="4446686"/>
            <a:ext cx="3918857" cy="480528"/>
          </a:xfrm>
          <a:prstGeom prst="rect">
            <a:avLst/>
          </a:prstGeom>
          <a:solidFill>
            <a:srgbClr val="EDEDED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one-hot-encoding(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범주형 피처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12E5ED-BE46-8538-B818-0D4289FB1671}"/>
              </a:ext>
            </a:extLst>
          </p:cNvPr>
          <p:cNvSpPr/>
          <p:nvPr/>
        </p:nvSpPr>
        <p:spPr>
          <a:xfrm>
            <a:off x="1156994" y="5073120"/>
            <a:ext cx="3918857" cy="480528"/>
          </a:xfrm>
          <a:prstGeom prst="rect">
            <a:avLst/>
          </a:prstGeom>
          <a:solidFill>
            <a:srgbClr val="EDEDED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병합 및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train-test set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B9BFC8-7A3B-E045-7B68-943ADD81053A}"/>
              </a:ext>
            </a:extLst>
          </p:cNvPr>
          <p:cNvSpPr/>
          <p:nvPr/>
        </p:nvSpPr>
        <p:spPr>
          <a:xfrm>
            <a:off x="1156994" y="5699555"/>
            <a:ext cx="3918857" cy="480528"/>
          </a:xfrm>
          <a:prstGeom prst="rect">
            <a:avLst/>
          </a:prstGeom>
          <a:solidFill>
            <a:srgbClr val="EDEDED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ADASYN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오버샘플링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(train set)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716C4C-6079-E633-7BF7-094CEAB58DC2}"/>
              </a:ext>
            </a:extLst>
          </p:cNvPr>
          <p:cNvSpPr/>
          <p:nvPr/>
        </p:nvSpPr>
        <p:spPr>
          <a:xfrm>
            <a:off x="8612156" y="3261042"/>
            <a:ext cx="2286000" cy="720792"/>
          </a:xfrm>
          <a:prstGeom prst="rect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Logistic Regression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01986-0487-C45C-408D-78E9ED99ABFB}"/>
              </a:ext>
            </a:extLst>
          </p:cNvPr>
          <p:cNvSpPr/>
          <p:nvPr/>
        </p:nvSpPr>
        <p:spPr>
          <a:xfrm>
            <a:off x="8621487" y="4326554"/>
            <a:ext cx="2286000" cy="720792"/>
          </a:xfrm>
          <a:prstGeom prst="rect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Classifier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BF31BD-65D4-0B49-59B7-BC060C739A5E}"/>
              </a:ext>
            </a:extLst>
          </p:cNvPr>
          <p:cNvSpPr/>
          <p:nvPr/>
        </p:nvSpPr>
        <p:spPr>
          <a:xfrm>
            <a:off x="8621487" y="5459291"/>
            <a:ext cx="2286000" cy="720792"/>
          </a:xfrm>
          <a:prstGeom prst="rect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AdaBoost Classifier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7ACD86-B123-6996-2AE2-78711C10EAB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903029" y="3621438"/>
            <a:ext cx="709127" cy="0"/>
          </a:xfrm>
          <a:prstGeom prst="line">
            <a:avLst/>
          </a:prstGeom>
          <a:ln w="38100">
            <a:solidFill>
              <a:srgbClr val="567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5EF31D-A489-4E3D-4C63-61D16F7DE099}"/>
              </a:ext>
            </a:extLst>
          </p:cNvPr>
          <p:cNvCxnSpPr>
            <a:cxnSpLocks/>
          </p:cNvCxnSpPr>
          <p:nvPr/>
        </p:nvCxnSpPr>
        <p:spPr>
          <a:xfrm>
            <a:off x="7903027" y="5810356"/>
            <a:ext cx="709127" cy="0"/>
          </a:xfrm>
          <a:prstGeom prst="line">
            <a:avLst/>
          </a:prstGeom>
          <a:ln w="38100">
            <a:solidFill>
              <a:srgbClr val="567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73F53B-1350-1267-9A9D-AB09EA5421E1}"/>
              </a:ext>
            </a:extLst>
          </p:cNvPr>
          <p:cNvCxnSpPr>
            <a:cxnSpLocks/>
          </p:cNvCxnSpPr>
          <p:nvPr/>
        </p:nvCxnSpPr>
        <p:spPr>
          <a:xfrm>
            <a:off x="7231224" y="4686950"/>
            <a:ext cx="1380931" cy="0"/>
          </a:xfrm>
          <a:prstGeom prst="line">
            <a:avLst/>
          </a:prstGeom>
          <a:ln w="38100">
            <a:solidFill>
              <a:srgbClr val="567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9842401-BA89-DD97-CE20-0971C14DE996}"/>
              </a:ext>
            </a:extLst>
          </p:cNvPr>
          <p:cNvCxnSpPr>
            <a:cxnSpLocks/>
          </p:cNvCxnSpPr>
          <p:nvPr/>
        </p:nvCxnSpPr>
        <p:spPr>
          <a:xfrm>
            <a:off x="7903027" y="3602776"/>
            <a:ext cx="0" cy="2226242"/>
          </a:xfrm>
          <a:prstGeom prst="line">
            <a:avLst/>
          </a:prstGeom>
          <a:ln w="38100">
            <a:solidFill>
              <a:srgbClr val="567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7493FC-BBCC-A67D-AD8C-30C80467FCC3}"/>
              </a:ext>
            </a:extLst>
          </p:cNvPr>
          <p:cNvSpPr/>
          <p:nvPr/>
        </p:nvSpPr>
        <p:spPr>
          <a:xfrm>
            <a:off x="6204857" y="4283526"/>
            <a:ext cx="1166326" cy="720792"/>
          </a:xfrm>
          <a:prstGeom prst="rect">
            <a:avLst/>
          </a:prstGeom>
          <a:solidFill>
            <a:srgbClr val="AABAB8">
              <a:alpha val="64000"/>
            </a:srgbClr>
          </a:solidFill>
          <a:ln w="1905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 ML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047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7827D-F023-0AB2-5FC7-7B4E0A3FB88B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B90B91-E7E7-52EF-999C-B0C4509F47B1}"/>
              </a:ext>
            </a:extLst>
          </p:cNvPr>
          <p:cNvSpPr/>
          <p:nvPr/>
        </p:nvSpPr>
        <p:spPr>
          <a:xfrm>
            <a:off x="933063" y="927346"/>
            <a:ext cx="2160307" cy="509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CB837-F065-043B-BC0B-7C67FD42D813}"/>
              </a:ext>
            </a:extLst>
          </p:cNvPr>
          <p:cNvSpPr txBox="1"/>
          <p:nvPr/>
        </p:nvSpPr>
        <p:spPr>
          <a:xfrm>
            <a:off x="961055" y="99048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모델별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성능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233A28-EADC-13A5-09B1-212BB0F26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713965"/>
              </p:ext>
            </p:extLst>
          </p:nvPr>
        </p:nvGraphicFramePr>
        <p:xfrm>
          <a:off x="1614454" y="2000945"/>
          <a:ext cx="8963091" cy="37716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87697">
                  <a:extLst>
                    <a:ext uri="{9D8B030D-6E8A-4147-A177-3AD203B41FA5}">
                      <a16:colId xmlns:a16="http://schemas.microsoft.com/office/drawing/2014/main" val="3635402690"/>
                    </a:ext>
                  </a:extLst>
                </a:gridCol>
                <a:gridCol w="2987697">
                  <a:extLst>
                    <a:ext uri="{9D8B030D-6E8A-4147-A177-3AD203B41FA5}">
                      <a16:colId xmlns:a16="http://schemas.microsoft.com/office/drawing/2014/main" val="376302833"/>
                    </a:ext>
                  </a:extLst>
                </a:gridCol>
                <a:gridCol w="2987697">
                  <a:extLst>
                    <a:ext uri="{9D8B030D-6E8A-4147-A177-3AD203B41FA5}">
                      <a16:colId xmlns:a16="http://schemas.microsoft.com/office/drawing/2014/main" val="590809085"/>
                    </a:ext>
                  </a:extLst>
                </a:gridCol>
              </a:tblGrid>
              <a:tr h="6087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model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Over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Sampling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3954"/>
                  </a:ext>
                </a:extLst>
              </a:tr>
              <a:tr h="6087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f1_score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70326"/>
                  </a:ext>
                </a:extLst>
              </a:tr>
              <a:tr h="608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Logistic Regression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0.76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0.40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893771"/>
                  </a:ext>
                </a:extLst>
              </a:tr>
              <a:tr h="608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XGBoost</a:t>
                      </a:r>
                      <a:r>
                        <a:rPr lang="en-US" altLang="ko-KR" sz="1800" u="none" strike="noStrike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Classifier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0.89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0.48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30140"/>
                  </a:ext>
                </a:extLst>
              </a:tr>
              <a:tr h="608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AdaBoost</a:t>
                      </a:r>
                      <a:r>
                        <a:rPr lang="en-US" altLang="ko-KR" sz="1800" u="none" strike="noStrike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Classifier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0.85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0.47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785179"/>
                  </a:ext>
                </a:extLst>
              </a:tr>
              <a:tr h="7281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f1_score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성능 지표로 사용한 이유</a:t>
                      </a:r>
                      <a:b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분류 문제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불균형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86467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A8333DA-1FE1-2F8F-6E01-12524A6128B5}"/>
              </a:ext>
            </a:extLst>
          </p:cNvPr>
          <p:cNvSpPr/>
          <p:nvPr/>
        </p:nvSpPr>
        <p:spPr>
          <a:xfrm>
            <a:off x="1600960" y="3798140"/>
            <a:ext cx="8969838" cy="6496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38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78" y="3611599"/>
            <a:ext cx="4221327" cy="1339023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785409"/>
              </p:ext>
            </p:extLst>
          </p:nvPr>
        </p:nvGraphicFramePr>
        <p:xfrm>
          <a:off x="6746363" y="1107977"/>
          <a:ext cx="4074037" cy="50947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98157">
                  <a:extLst>
                    <a:ext uri="{9D8B030D-6E8A-4147-A177-3AD203B41FA5}">
                      <a16:colId xmlns:a16="http://schemas.microsoft.com/office/drawing/2014/main" val="3975566064"/>
                    </a:ext>
                  </a:extLst>
                </a:gridCol>
                <a:gridCol w="1275880">
                  <a:extLst>
                    <a:ext uri="{9D8B030D-6E8A-4147-A177-3AD203B41FA5}">
                      <a16:colId xmlns:a16="http://schemas.microsoft.com/office/drawing/2014/main" val="1521744078"/>
                    </a:ext>
                  </a:extLst>
                </a:gridCol>
              </a:tblGrid>
              <a:tr h="48193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Hyper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Parameter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352432"/>
                  </a:ext>
                </a:extLst>
              </a:tr>
              <a:tr h="759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n_estimators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500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219660"/>
                  </a:ext>
                </a:extLst>
              </a:tr>
              <a:tr h="770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Learning_rate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0.01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703014"/>
                  </a:ext>
                </a:extLst>
              </a:tr>
              <a:tr h="770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Max_depth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166081"/>
                  </a:ext>
                </a:extLst>
              </a:tr>
              <a:tr h="77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colsample_bytree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0.9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903606"/>
                  </a:ext>
                </a:extLst>
              </a:tr>
              <a:tr h="77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reg_alpha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0.01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186261"/>
                  </a:ext>
                </a:extLst>
              </a:tr>
              <a:tr h="77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random_state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479228"/>
                  </a:ext>
                </a:extLst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2496724" y="2371972"/>
            <a:ext cx="2042160" cy="688442"/>
          </a:xfrm>
          <a:prstGeom prst="roundRect">
            <a:avLst/>
          </a:prstGeom>
          <a:solidFill>
            <a:srgbClr val="56757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XGBoost</a:t>
            </a:r>
            <a:endParaRPr lang="ko-KR" altLang="en-US" sz="2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6C6D8-4743-6417-B513-6242478CEA4D}"/>
              </a:ext>
            </a:extLst>
          </p:cNvPr>
          <p:cNvSpPr txBox="1"/>
          <p:nvPr/>
        </p:nvSpPr>
        <p:spPr>
          <a:xfrm>
            <a:off x="1591833" y="5011670"/>
            <a:ext cx="2597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https://images.app.goo.gl/eyQd81GW2FdCWybE7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9C1E19-D3BB-8D19-7C5C-F8F8F3CACEF2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BB9EC-17C4-F5F3-BC40-280074D4C50C}"/>
              </a:ext>
            </a:extLst>
          </p:cNvPr>
          <p:cNvSpPr txBox="1"/>
          <p:nvPr/>
        </p:nvSpPr>
        <p:spPr>
          <a:xfrm>
            <a:off x="448732" y="321733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6DB51A9-BDD4-6D69-29E3-EC6446C50B14}"/>
              </a:ext>
            </a:extLst>
          </p:cNvPr>
          <p:cNvSpPr/>
          <p:nvPr/>
        </p:nvSpPr>
        <p:spPr>
          <a:xfrm>
            <a:off x="933063" y="927346"/>
            <a:ext cx="2024741" cy="509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04561-A89C-F607-4950-8C27EAD5E805}"/>
              </a:ext>
            </a:extLst>
          </p:cNvPr>
          <p:cNvSpPr txBox="1"/>
          <p:nvPr/>
        </p:nvSpPr>
        <p:spPr>
          <a:xfrm>
            <a:off x="961055" y="99048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선정 모델</a:t>
            </a:r>
          </a:p>
        </p:txBody>
      </p:sp>
    </p:spTree>
    <p:extLst>
      <p:ext uri="{BB962C8B-B14F-4D97-AF65-F5344CB8AC3E}">
        <p14:creationId xmlns:p14="http://schemas.microsoft.com/office/powerpoint/2010/main" val="1101278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12" y="2075660"/>
            <a:ext cx="5212402" cy="280336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56333"/>
              </p:ext>
            </p:extLst>
          </p:nvPr>
        </p:nvGraphicFramePr>
        <p:xfrm>
          <a:off x="768730" y="2176873"/>
          <a:ext cx="5212404" cy="24703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89467">
                  <a:extLst>
                    <a:ext uri="{9D8B030D-6E8A-4147-A177-3AD203B41FA5}">
                      <a16:colId xmlns:a16="http://schemas.microsoft.com/office/drawing/2014/main" val="3635402690"/>
                    </a:ext>
                  </a:extLst>
                </a:gridCol>
                <a:gridCol w="1828267">
                  <a:extLst>
                    <a:ext uri="{9D8B030D-6E8A-4147-A177-3AD203B41FA5}">
                      <a16:colId xmlns:a16="http://schemas.microsoft.com/office/drawing/2014/main" val="376302833"/>
                    </a:ext>
                  </a:extLst>
                </a:gridCol>
                <a:gridCol w="1494670">
                  <a:extLst>
                    <a:ext uri="{9D8B030D-6E8A-4147-A177-3AD203B41FA5}">
                      <a16:colId xmlns:a16="http://schemas.microsoft.com/office/drawing/2014/main" val="590809085"/>
                    </a:ext>
                  </a:extLst>
                </a:gridCol>
              </a:tblGrid>
              <a:tr h="743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Final_</a:t>
                      </a:r>
                      <a:b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model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Accuracy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f1_score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757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70326"/>
                  </a:ext>
                </a:extLst>
              </a:tr>
              <a:tr h="982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u="none" strike="noStrike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XGBoost</a:t>
                      </a:r>
                      <a:r>
                        <a:rPr lang="en-US" altLang="ko-KR" sz="1800" u="none" strike="noStrike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Classifier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0.88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0.55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93771"/>
                  </a:ext>
                </a:extLst>
              </a:tr>
              <a:tr h="74396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불균형으로 인해 퇴사자에 대한 특성 학습 부족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86467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8661DC9-055F-2F5D-8CE1-1B2F017F9753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9EDA3-6E63-7184-AADD-810A0B2CF5B8}"/>
              </a:ext>
            </a:extLst>
          </p:cNvPr>
          <p:cNvSpPr txBox="1"/>
          <p:nvPr/>
        </p:nvSpPr>
        <p:spPr>
          <a:xfrm>
            <a:off x="448732" y="321733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endParaRPr lang="ko-KR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2965E9E-CDC6-A674-194D-8D6E5F424785}"/>
              </a:ext>
            </a:extLst>
          </p:cNvPr>
          <p:cNvSpPr/>
          <p:nvPr/>
        </p:nvSpPr>
        <p:spPr>
          <a:xfrm>
            <a:off x="933062" y="927346"/>
            <a:ext cx="3025930" cy="509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F381F-4B36-FF6B-1AF6-91BB6DDB2D19}"/>
              </a:ext>
            </a:extLst>
          </p:cNvPr>
          <p:cNvSpPr txBox="1"/>
          <p:nvPr/>
        </p:nvSpPr>
        <p:spPr>
          <a:xfrm>
            <a:off x="945205" y="994443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모델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316071-6753-E82C-3956-9335D1C8B567}"/>
              </a:ext>
            </a:extLst>
          </p:cNvPr>
          <p:cNvSpPr/>
          <p:nvPr/>
        </p:nvSpPr>
        <p:spPr>
          <a:xfrm>
            <a:off x="2001416" y="5084737"/>
            <a:ext cx="8210939" cy="13716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7A881-D531-72D7-F6D3-C7259BE4D7FD}"/>
              </a:ext>
            </a:extLst>
          </p:cNvPr>
          <p:cNvSpPr txBox="1"/>
          <p:nvPr/>
        </p:nvSpPr>
        <p:spPr>
          <a:xfrm>
            <a:off x="2639939" y="5316584"/>
            <a:ext cx="6845400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최종적으로 선택된 모델의 중요변수는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OverTime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JobRole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StockOption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JobLevel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BusinessTravel</a:t>
            </a:r>
            <a:r>
              <a:rPr lang="en-US" altLang="ko-KR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816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추가적인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Analytics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7827D-F023-0AB2-5FC7-7B4E0A3FB88B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B90B91-E7E7-52EF-999C-B0C4509F47B1}"/>
              </a:ext>
            </a:extLst>
          </p:cNvPr>
          <p:cNvSpPr/>
          <p:nvPr/>
        </p:nvSpPr>
        <p:spPr>
          <a:xfrm>
            <a:off x="606491" y="906508"/>
            <a:ext cx="1950097" cy="509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CB837-F065-043B-BC0B-7C67FD42D813}"/>
              </a:ext>
            </a:extLst>
          </p:cNvPr>
          <p:cNvSpPr txBox="1"/>
          <p:nvPr/>
        </p:nvSpPr>
        <p:spPr>
          <a:xfrm>
            <a:off x="634483" y="969649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 대시보드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E889074-C09C-2868-9516-C8E49E59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107" y="1632072"/>
            <a:ext cx="7978810" cy="45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F55FC7-D508-03F3-FB2B-7D70D3B14E92}"/>
              </a:ext>
            </a:extLst>
          </p:cNvPr>
          <p:cNvSpPr txBox="1"/>
          <p:nvPr/>
        </p:nvSpPr>
        <p:spPr>
          <a:xfrm>
            <a:off x="5851319" y="6151933"/>
            <a:ext cx="45255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https://public.tableau.com/app/profile/seyeon.cho/viz/Final_HR_Analytics_0505/DashBoard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8FF45-8A0C-4E4E-451A-A736287F6F04}"/>
              </a:ext>
            </a:extLst>
          </p:cNvPr>
          <p:cNvSpPr txBox="1"/>
          <p:nvPr/>
        </p:nvSpPr>
        <p:spPr>
          <a:xfrm>
            <a:off x="195942" y="2283769"/>
            <a:ext cx="1800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</a:t>
            </a:r>
            <a:r>
              <a:rPr lang="en-US" altLang="ko-KR" sz="2000" b="1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KPI</a:t>
            </a:r>
            <a:endParaRPr lang="ko-KR" altLang="en-US" b="1" dirty="0">
              <a:solidFill>
                <a:srgbClr val="5B9BD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7F9B8-0FBA-73AC-8BAA-CD29B159575E}"/>
              </a:ext>
            </a:extLst>
          </p:cNvPr>
          <p:cNvSpPr txBox="1"/>
          <p:nvPr/>
        </p:nvSpPr>
        <p:spPr>
          <a:xfrm>
            <a:off x="358409" y="4177600"/>
            <a:ext cx="1800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부서별</a:t>
            </a:r>
            <a:r>
              <a:rPr lang="en-US" altLang="ko-KR" b="1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직무별</a:t>
            </a:r>
            <a:r>
              <a:rPr lang="en-US" altLang="ko-KR" b="1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</a:t>
            </a:r>
            <a:r>
              <a:rPr lang="ko-KR" altLang="en-US" b="1" dirty="0" err="1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퇴사율</a:t>
            </a:r>
            <a:endParaRPr lang="ko-KR" altLang="en-US" b="1" dirty="0">
              <a:solidFill>
                <a:srgbClr val="5B9BD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C401C-D488-2447-3F81-2D75EF8D154A}"/>
              </a:ext>
            </a:extLst>
          </p:cNvPr>
          <p:cNvSpPr txBox="1"/>
          <p:nvPr/>
        </p:nvSpPr>
        <p:spPr>
          <a:xfrm>
            <a:off x="6421365" y="1121951"/>
            <a:ext cx="1800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만족도 점수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C1337-A02F-B83E-8A36-F84CBD5CD69F}"/>
              </a:ext>
            </a:extLst>
          </p:cNvPr>
          <p:cNvSpPr txBox="1"/>
          <p:nvPr/>
        </p:nvSpPr>
        <p:spPr>
          <a:xfrm>
            <a:off x="9282512" y="1142338"/>
            <a:ext cx="2408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B9BD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퇴사 주요 원인 변수들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8F75E77-DD1C-3D60-7DA2-4AC5AAD6DD63}"/>
              </a:ext>
            </a:extLst>
          </p:cNvPr>
          <p:cNvCxnSpPr>
            <a:cxnSpLocks/>
          </p:cNvCxnSpPr>
          <p:nvPr/>
        </p:nvCxnSpPr>
        <p:spPr>
          <a:xfrm rot="10800000">
            <a:off x="1815084" y="2514602"/>
            <a:ext cx="1374431" cy="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68B0C2-8F4A-B42F-BFA3-BD02FC8C9FAB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159002" y="4448216"/>
            <a:ext cx="1027682" cy="52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0FEE11-7E4D-534D-5E58-BB36217F6466}"/>
              </a:ext>
            </a:extLst>
          </p:cNvPr>
          <p:cNvCxnSpPr>
            <a:cxnSpLocks/>
          </p:cNvCxnSpPr>
          <p:nvPr/>
        </p:nvCxnSpPr>
        <p:spPr>
          <a:xfrm flipV="1">
            <a:off x="6825343" y="1511670"/>
            <a:ext cx="496319" cy="6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B00B01A-EF9F-A5F1-DAAF-581EF9817EBA}"/>
              </a:ext>
            </a:extLst>
          </p:cNvPr>
          <p:cNvCxnSpPr>
            <a:cxnSpLocks/>
          </p:cNvCxnSpPr>
          <p:nvPr/>
        </p:nvCxnSpPr>
        <p:spPr>
          <a:xfrm flipV="1">
            <a:off x="10147935" y="1549553"/>
            <a:ext cx="496319" cy="6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2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FA7827D-F023-0AB2-5FC7-7B4E0A3FB88B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8B90B91-E7E7-52EF-999C-B0C4509F47B1}"/>
              </a:ext>
            </a:extLst>
          </p:cNvPr>
          <p:cNvSpPr/>
          <p:nvPr/>
        </p:nvSpPr>
        <p:spPr>
          <a:xfrm>
            <a:off x="606491" y="906508"/>
            <a:ext cx="998374" cy="509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CB837-F065-043B-BC0B-7C67FD42D813}"/>
              </a:ext>
            </a:extLst>
          </p:cNvPr>
          <p:cNvSpPr txBox="1"/>
          <p:nvPr/>
        </p:nvSpPr>
        <p:spPr>
          <a:xfrm>
            <a:off x="634483" y="96964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설문지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599E1C-DA89-0723-0185-CE1098CA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2" y="1828562"/>
            <a:ext cx="3327636" cy="311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459EF6B-43CB-6ACA-6193-02158E27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58" y="1828562"/>
            <a:ext cx="3265923" cy="321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2841A-50A6-FA2A-7B5A-A2E9B64151F3}"/>
              </a:ext>
            </a:extLst>
          </p:cNvPr>
          <p:cNvSpPr txBox="1"/>
          <p:nvPr/>
        </p:nvSpPr>
        <p:spPr>
          <a:xfrm>
            <a:off x="343829" y="5260000"/>
            <a:ext cx="50000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https://docs.google.com/forms/d/e/1FAIpQLScIUBOkG7sNrp7EBjQRe6S4A9YeK0IknzuhUDwhiVAv-2SsJQ/viewform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1A897-20A2-EE84-3855-16D0DC9A56BE}"/>
              </a:ext>
            </a:extLst>
          </p:cNvPr>
          <p:cNvSpPr txBox="1"/>
          <p:nvPr/>
        </p:nvSpPr>
        <p:spPr>
          <a:xfrm>
            <a:off x="343829" y="5443723"/>
            <a:ext cx="47933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https://docs.google.com/forms/d/e/1FAIpQLSfiy6s-XkdqybmeIjLIXF5OUzxfir31tkYqMa0J9SeTqAvjyw/viewform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F7A3B-17B9-57A1-DB6C-81C474F98061}"/>
              </a:ext>
            </a:extLst>
          </p:cNvPr>
          <p:cNvSpPr txBox="1"/>
          <p:nvPr/>
        </p:nvSpPr>
        <p:spPr>
          <a:xfrm>
            <a:off x="7765468" y="2743172"/>
            <a:ext cx="3977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조사방법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분기별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목요일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or 14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방법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사내 메신저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사내 메일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C7DD9-8998-23B3-6B59-FC449A1A8026}"/>
              </a:ext>
            </a:extLst>
          </p:cNvPr>
          <p:cNvSpPr txBox="1"/>
          <p:nvPr/>
        </p:nvSpPr>
        <p:spPr>
          <a:xfrm>
            <a:off x="448732" y="321733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추가적인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Analytics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</a:p>
        </p:txBody>
      </p:sp>
    </p:spTree>
    <p:extLst>
      <p:ext uri="{BB962C8B-B14F-4D97-AF65-F5344CB8AC3E}">
        <p14:creationId xmlns:p14="http://schemas.microsoft.com/office/powerpoint/2010/main" val="1956414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571">
            <a:alpha val="5019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36DA70-B5DB-2D9D-E6D5-C659882E2AC7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5CD44-5114-0BE0-6E29-47205A734791}"/>
              </a:ext>
            </a:extLst>
          </p:cNvPr>
          <p:cNvSpPr txBox="1"/>
          <p:nvPr/>
        </p:nvSpPr>
        <p:spPr>
          <a:xfrm>
            <a:off x="4299675" y="3006852"/>
            <a:ext cx="3592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</a:p>
        </p:txBody>
      </p:sp>
    </p:spTree>
    <p:extLst>
      <p:ext uri="{BB962C8B-B14F-4D97-AF65-F5344CB8AC3E}">
        <p14:creationId xmlns:p14="http://schemas.microsoft.com/office/powerpoint/2010/main" val="163096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B39522D-C94E-8C15-1D44-2D670B5F00CE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4B09D-2C33-F35E-1AA7-73B531684A20}"/>
              </a:ext>
            </a:extLst>
          </p:cNvPr>
          <p:cNvSpPr txBox="1"/>
          <p:nvPr/>
        </p:nvSpPr>
        <p:spPr>
          <a:xfrm>
            <a:off x="448732" y="321733"/>
            <a:ext cx="427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활용방안 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77B2D-61D8-C5B5-64F1-10DD02124218}"/>
              </a:ext>
            </a:extLst>
          </p:cNvPr>
          <p:cNvSpPr txBox="1"/>
          <p:nvPr/>
        </p:nvSpPr>
        <p:spPr>
          <a:xfrm>
            <a:off x="779106" y="2386106"/>
            <a:ext cx="10655559" cy="2286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📌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Analytics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퇴사여부 예측’ 프로세스를 제공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✔️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Analytics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특화된 설문지 항목과 최적의 설문 방법으로 양질의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수집 가능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✔️ 탐색적 데이터 분석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(EDA)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대시보드를 활용하여 사내 직원들의 니즈와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컴플레인을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파악 및 개선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✔️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모델을 활용해 퇴사 여부를 예측하여 인재 유출을 방지 가능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8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57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4962E-8688-53FF-5348-5494F7A38238}"/>
              </a:ext>
            </a:extLst>
          </p:cNvPr>
          <p:cNvSpPr txBox="1"/>
          <p:nvPr/>
        </p:nvSpPr>
        <p:spPr>
          <a:xfrm>
            <a:off x="4381143" y="3006852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주제선정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36DA70-B5DB-2D9D-E6D5-C659882E2AC7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43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57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4962E-8688-53FF-5348-5494F7A38238}"/>
              </a:ext>
            </a:extLst>
          </p:cNvPr>
          <p:cNvSpPr txBox="1"/>
          <p:nvPr/>
        </p:nvSpPr>
        <p:spPr>
          <a:xfrm>
            <a:off x="4556957" y="3006852"/>
            <a:ext cx="3078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87500776-5A56-21D0-2AFB-E00E4F29A72A}"/>
              </a:ext>
            </a:extLst>
          </p:cNvPr>
          <p:cNvSpPr txBox="1">
            <a:spLocks/>
          </p:cNvSpPr>
          <p:nvPr/>
        </p:nvSpPr>
        <p:spPr>
          <a:xfrm>
            <a:off x="8252460" y="5229689"/>
            <a:ext cx="3848100" cy="1468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멋쟁이 사자처럼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 SCHOOL 8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죽어도 못 보내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김조은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임승민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조세연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차은서</a:t>
            </a:r>
          </a:p>
        </p:txBody>
      </p:sp>
    </p:spTree>
    <p:extLst>
      <p:ext uri="{BB962C8B-B14F-4D97-AF65-F5344CB8AC3E}">
        <p14:creationId xmlns:p14="http://schemas.microsoft.com/office/powerpoint/2010/main" val="185042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913F02-1592-7AFA-30BA-D7F46082EFCE}"/>
              </a:ext>
            </a:extLst>
          </p:cNvPr>
          <p:cNvSpPr txBox="1"/>
          <p:nvPr/>
        </p:nvSpPr>
        <p:spPr>
          <a:xfrm>
            <a:off x="448732" y="321733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7D969E-6901-8306-16FE-456F2CEC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694" y="2319122"/>
            <a:ext cx="6706374" cy="377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E6EBE-9696-CAF8-6EDB-E469D239064A}"/>
              </a:ext>
            </a:extLst>
          </p:cNvPr>
          <p:cNvSpPr txBox="1"/>
          <p:nvPr/>
        </p:nvSpPr>
        <p:spPr>
          <a:xfrm>
            <a:off x="448732" y="906508"/>
            <a:ext cx="661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💡이직을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RESPECT,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MZ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중심으로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대퇴사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시대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7EB9C72-ACC7-DB88-3174-86968BB5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31" y="1611321"/>
            <a:ext cx="75057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FE0372-B7DC-4C6E-0FF7-F60AE4C0F6CD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23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FA15E-A863-0155-784D-9F61E8E5184D}"/>
              </a:ext>
            </a:extLst>
          </p:cNvPr>
          <p:cNvSpPr txBox="1"/>
          <p:nvPr/>
        </p:nvSpPr>
        <p:spPr>
          <a:xfrm>
            <a:off x="448732" y="321733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42388CD-88B9-A011-4932-9C6269B3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7" y="2216087"/>
            <a:ext cx="4707653" cy="332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801FC-A4B2-E9FE-E48D-DBAA268BA8C2}"/>
              </a:ext>
            </a:extLst>
          </p:cNvPr>
          <p:cNvSpPr txBox="1"/>
          <p:nvPr/>
        </p:nvSpPr>
        <p:spPr>
          <a:xfrm>
            <a:off x="448732" y="951952"/>
            <a:ext cx="778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💡직원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 당 채용비용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1300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만원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교육비용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6000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만원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99B5441B-DE25-C18C-15DD-44CDDE12E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86" y="2639634"/>
            <a:ext cx="5839759" cy="24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D2C4F-4E50-7C6E-AA78-344A7264C3A5}"/>
              </a:ext>
            </a:extLst>
          </p:cNvPr>
          <p:cNvSpPr txBox="1"/>
          <p:nvPr/>
        </p:nvSpPr>
        <p:spPr>
          <a:xfrm>
            <a:off x="1506007" y="5536716"/>
            <a:ext cx="3910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i="0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https://www.saramin.co.kr/zf_user/help/live/view?idx=108748&amp;listType=news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2C5C4-9AB0-620D-2E84-1540A7FFCE54}"/>
              </a:ext>
            </a:extLst>
          </p:cNvPr>
          <p:cNvSpPr txBox="1"/>
          <p:nvPr/>
        </p:nvSpPr>
        <p:spPr>
          <a:xfrm>
            <a:off x="7460148" y="5536716"/>
            <a:ext cx="45368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0" i="0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https://post.naver.com/viewer/postView.nhn?memberNo=24090434&amp;volumeNo=6470527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69D360-0D5E-7C75-CEF5-D7B51A18EA1E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99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9FE8D4-7879-9DDA-0218-4BBBFB8A4EF4}"/>
              </a:ext>
            </a:extLst>
          </p:cNvPr>
          <p:cNvSpPr txBox="1"/>
          <p:nvPr/>
        </p:nvSpPr>
        <p:spPr>
          <a:xfrm>
            <a:off x="448732" y="321733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배경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F55AA8-2E32-B991-2DD8-1DD5D45B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99" y="2160297"/>
            <a:ext cx="4541281" cy="38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FCEC019-FE5C-A993-EB3A-99DC0662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91"/>
          <a:stretch/>
        </p:blipFill>
        <p:spPr bwMode="auto">
          <a:xfrm>
            <a:off x="6597090" y="2273788"/>
            <a:ext cx="4701530" cy="354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F8C82-261C-D6F5-1BDC-8CF449162659}"/>
              </a:ext>
            </a:extLst>
          </p:cNvPr>
          <p:cNvSpPr txBox="1"/>
          <p:nvPr/>
        </p:nvSpPr>
        <p:spPr>
          <a:xfrm>
            <a:off x="8752730" y="5936625"/>
            <a:ext cx="2624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https://www.simplesheets.co/hr-metrics-dashboard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9364D-237F-335C-908D-6B3800CFF44D}"/>
              </a:ext>
            </a:extLst>
          </p:cNvPr>
          <p:cNvSpPr txBox="1"/>
          <p:nvPr/>
        </p:nvSpPr>
        <p:spPr>
          <a:xfrm>
            <a:off x="448732" y="951952"/>
            <a:ext cx="5625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💡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Analytics: HR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문제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데이터로 해결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41C45-C863-8BB1-4E80-CAD59989F8ED}"/>
              </a:ext>
            </a:extLst>
          </p:cNvPr>
          <p:cNvSpPr txBox="1"/>
          <p:nvPr/>
        </p:nvSpPr>
        <p:spPr>
          <a:xfrm>
            <a:off x="2812990" y="6044347"/>
            <a:ext cx="24272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https://www.etoday.co.kr/news/view/1747355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242E5-0C6E-D74B-71FC-7EE967C79B23}"/>
              </a:ext>
            </a:extLst>
          </p:cNvPr>
          <p:cNvSpPr txBox="1"/>
          <p:nvPr/>
        </p:nvSpPr>
        <p:spPr>
          <a:xfrm>
            <a:off x="895738" y="1474027"/>
            <a:ext cx="46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➡️ 퇴사 예측 인공지능과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HR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 대시보드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783719-4C45-1C6E-8DF3-CEDDC5E2C696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29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32425-C584-6925-4659-6EB5F069CAF9}"/>
              </a:ext>
            </a:extLst>
          </p:cNvPr>
          <p:cNvSpPr txBox="1"/>
          <p:nvPr/>
        </p:nvSpPr>
        <p:spPr>
          <a:xfrm>
            <a:off x="448732" y="321733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4C02B-30F1-43E3-B8C0-BB601AED39F9}"/>
              </a:ext>
            </a:extLst>
          </p:cNvPr>
          <p:cNvSpPr txBox="1"/>
          <p:nvPr/>
        </p:nvSpPr>
        <p:spPr>
          <a:xfrm>
            <a:off x="1211645" y="2618357"/>
            <a:ext cx="874790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✔️ 탐색적 데이터 분석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(EDA)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퇴사 여부 예측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모델 구축</a:t>
            </a:r>
          </a:p>
          <a:p>
            <a:pPr>
              <a:lnSpc>
                <a:spcPct val="200000"/>
              </a:lnSpc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✔️ 퇴사 원인을 탐색적으로 파악할 수 있는 시각화 대시보드 제작</a:t>
            </a:r>
            <a:endParaRPr lang="en-US" altLang="ko-KR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=&gt; HR </a:t>
            </a: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부서의 인력 계획 의사결정을 위한 인사이트를 제공하자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FBEE46-8356-9E32-820A-9FD3BAEEBBCE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3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57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E1147F-32D8-5612-1ADB-953E3148911E}"/>
              </a:ext>
            </a:extLst>
          </p:cNvPr>
          <p:cNvSpPr/>
          <p:nvPr/>
        </p:nvSpPr>
        <p:spPr>
          <a:xfrm>
            <a:off x="195942" y="205272"/>
            <a:ext cx="11821888" cy="6456782"/>
          </a:xfrm>
          <a:prstGeom prst="rect">
            <a:avLst/>
          </a:prstGeom>
          <a:noFill/>
          <a:ln w="25400">
            <a:solidFill>
              <a:srgbClr val="567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D037E-B439-5ED8-7344-C6CEFD84C70C}"/>
              </a:ext>
            </a:extLst>
          </p:cNvPr>
          <p:cNvSpPr txBox="1"/>
          <p:nvPr/>
        </p:nvSpPr>
        <p:spPr>
          <a:xfrm>
            <a:off x="4010333" y="3006852"/>
            <a:ext cx="4171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sz="4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개요</a:t>
            </a:r>
          </a:p>
        </p:txBody>
      </p:sp>
    </p:spTree>
    <p:extLst>
      <p:ext uri="{BB962C8B-B14F-4D97-AF65-F5344CB8AC3E}">
        <p14:creationId xmlns:p14="http://schemas.microsoft.com/office/powerpoint/2010/main" val="1939878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2866</Words>
  <Application>Microsoft Office PowerPoint</Application>
  <PresentationFormat>와이드스크린</PresentationFormat>
  <Paragraphs>484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Arial</vt:lpstr>
      <vt:lpstr>Wingdings</vt:lpstr>
      <vt:lpstr>나눔고딕</vt:lpstr>
      <vt:lpstr>Consolas</vt:lpstr>
      <vt:lpstr>맑은 고딕</vt:lpstr>
      <vt:lpstr>Office 테마</vt:lpstr>
      <vt:lpstr>HR Analytics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제목넣기</dc:title>
  <dc:creator>차 은서</dc:creator>
  <cp:lastModifiedBy>조 세연</cp:lastModifiedBy>
  <cp:revision>62</cp:revision>
  <dcterms:created xsi:type="dcterms:W3CDTF">2023-05-07T14:08:07Z</dcterms:created>
  <dcterms:modified xsi:type="dcterms:W3CDTF">2023-05-09T02:26:28Z</dcterms:modified>
</cp:coreProperties>
</file>